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3"/>
  </p:notesMasterIdLst>
  <p:sldIdLst>
    <p:sldId id="256" r:id="rId2"/>
    <p:sldId id="409" r:id="rId3"/>
    <p:sldId id="369" r:id="rId4"/>
    <p:sldId id="372" r:id="rId5"/>
    <p:sldId id="366" r:id="rId6"/>
    <p:sldId id="381" r:id="rId7"/>
    <p:sldId id="382" r:id="rId8"/>
    <p:sldId id="342" r:id="rId9"/>
    <p:sldId id="422" r:id="rId10"/>
    <p:sldId id="357" r:id="rId11"/>
    <p:sldId id="424" r:id="rId12"/>
    <p:sldId id="351" r:id="rId13"/>
    <p:sldId id="343" r:id="rId14"/>
    <p:sldId id="352" r:id="rId15"/>
    <p:sldId id="386" r:id="rId16"/>
    <p:sldId id="392" r:id="rId17"/>
    <p:sldId id="387" r:id="rId18"/>
    <p:sldId id="443" r:id="rId19"/>
    <p:sldId id="444" r:id="rId20"/>
    <p:sldId id="428" r:id="rId21"/>
    <p:sldId id="399" r:id="rId22"/>
    <p:sldId id="400" r:id="rId23"/>
    <p:sldId id="401" r:id="rId24"/>
    <p:sldId id="402" r:id="rId25"/>
    <p:sldId id="403" r:id="rId26"/>
    <p:sldId id="404" r:id="rId27"/>
    <p:sldId id="418" r:id="rId28"/>
    <p:sldId id="412" r:id="rId29"/>
    <p:sldId id="435" r:id="rId30"/>
    <p:sldId id="440" r:id="rId31"/>
    <p:sldId id="44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3333FF"/>
    <a:srgbClr val="66FF33"/>
    <a:srgbClr val="0000FF"/>
    <a:srgbClr val="70ECF6"/>
    <a:srgbClr val="FF6600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781" autoAdjust="0"/>
    <p:restoredTop sz="93584" autoAdjust="0"/>
  </p:normalViewPr>
  <p:slideViewPr>
    <p:cSldViewPr>
      <p:cViewPr>
        <p:scale>
          <a:sx n="50" d="100"/>
          <a:sy n="50" d="100"/>
        </p:scale>
        <p:origin x="-39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164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4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endParaRPr lang="en-US"/>
          </a:p>
        </p:txBody>
      </p:sp>
      <p:sp>
        <p:nvSpPr>
          <p:cNvPr id="164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63C4C2ED-6B85-4EB0-9797-8D7CA28706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14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31427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31428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29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0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1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2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3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4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5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6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7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8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39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440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144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31442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3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4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5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6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7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8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49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0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1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2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3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4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5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6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7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8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59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0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1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2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3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4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5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6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7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8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69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0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1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2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3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4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5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6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7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8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79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0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1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2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3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4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5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6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7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8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89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0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1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2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3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4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5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6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7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8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499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0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1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2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3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4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5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06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7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8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09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0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1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2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3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4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5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6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7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8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19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0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1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2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3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4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5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6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7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8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29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0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1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2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3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4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5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6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7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8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39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0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1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2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3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4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5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6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7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8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49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0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1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2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3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4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5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6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7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8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59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60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61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62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3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4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5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6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7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8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69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70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71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72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1573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74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75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76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157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157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1579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231580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231581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</a:lstStyle>
          <a:p>
            <a:fld id="{F206CFEA-C12C-4146-AA78-634F7AD927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1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578" grpId="0" build="p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15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2315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3EA881-657B-46C8-884D-EDEFA1F6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99B9A-DD38-4416-AE10-C5BB23034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4825" y="63817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52E69488-534E-4A8E-AF1D-EEA8724D0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3817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C6CAF42-50AA-4548-BC7E-8E043050A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854825" y="63817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54D8DE9-D6B7-44AE-A36E-AEB3F9300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32D65-8C67-40A7-A375-152F8445E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02A35A-8DCF-4DFB-976C-D6C3CBB38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D44F2-DD5E-4FDE-8BF7-B3C2E6E0CB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E0B3C-A4BA-42E2-8DE7-64C4D5092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F9B82-B077-477D-A700-CE87A89E8A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4CD31-4426-4A3B-A03F-BD9B5F9A2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1CCD5-8104-4C15-954F-F58F76C6F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1A843-4BE0-44ED-9EEF-A98AA3FCE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402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230403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23040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0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0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0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0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0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1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0417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23041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1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2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3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4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5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6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7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48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8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49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0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1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2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3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3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4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4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054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5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5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055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055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055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endParaRPr lang="en-US"/>
          </a:p>
        </p:txBody>
      </p:sp>
      <p:sp>
        <p:nvSpPr>
          <p:cNvPr id="23055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endParaRPr lang="en-US"/>
          </a:p>
        </p:txBody>
      </p:sp>
      <p:sp>
        <p:nvSpPr>
          <p:cNvPr id="23055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4825" y="638175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2F651A24-B40F-4DB8-8951-7F7ED502EB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055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0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30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30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30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230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557" grpId="0" uiExpand="1" build="p">
        <p:tmplLst>
          <p:tmpl lvl="2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5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23055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5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23055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5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23055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5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230557"/>
                        </p:tgtEl>
                      </p:cBhvr>
                    </p:animEffect>
                  </p:childTnLst>
                </p:cTn>
              </p:par>
            </p:tnLst>
          </p:tmpl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3055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500"/>
                        <p:tgtEl>
                          <p:spTgt spid="23055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14D3-0C11-45CD-AA66-3AF771E77A13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1143000"/>
            <a:ext cx="8001000" cy="2209800"/>
          </a:xfrm>
        </p:spPr>
        <p:txBody>
          <a:bodyPr/>
          <a:lstStyle/>
          <a:p>
            <a:r>
              <a:rPr lang="en-US" sz="3600" b="1" dirty="0" smtClean="0"/>
              <a:t>Information and Communication Technology Literacy Issues in Higher Education</a:t>
            </a:r>
            <a:endParaRPr lang="en-US" sz="3600" b="1" dirty="0"/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4294967295"/>
          </p:nvPr>
        </p:nvSpPr>
        <p:spPr>
          <a:xfrm>
            <a:off x="1143000" y="3276600"/>
            <a:ext cx="7034213" cy="1739900"/>
          </a:xfrm>
        </p:spPr>
        <p:txBody>
          <a:bodyPr/>
          <a:lstStyle/>
          <a:p>
            <a:pPr marL="0" indent="0" algn="ctr">
              <a:lnSpc>
                <a:spcPct val="120000"/>
              </a:lnSpc>
              <a:buFont typeface="Arial" charset="0"/>
              <a:buNone/>
            </a:pPr>
            <a:endParaRPr lang="en-US" sz="2800" dirty="0"/>
          </a:p>
          <a:p>
            <a:pPr marL="0" indent="0" algn="ctr">
              <a:lnSpc>
                <a:spcPct val="120000"/>
              </a:lnSpc>
              <a:spcBef>
                <a:spcPts val="90"/>
              </a:spcBef>
              <a:buFont typeface="Arial" charset="0"/>
              <a:buNone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Li-Jen </a:t>
            </a:r>
            <a:r>
              <a:rPr lang="en-US" sz="2800" dirty="0" smtClean="0"/>
              <a:t>Yu Shannon, </a:t>
            </a:r>
            <a:r>
              <a:rPr lang="en-US" sz="2800" dirty="0" err="1" smtClean="0"/>
              <a:t>Ed.D</a:t>
            </a:r>
            <a:r>
              <a:rPr lang="en-US" sz="2800" dirty="0" smtClean="0"/>
              <a:t>.</a:t>
            </a:r>
          </a:p>
          <a:p>
            <a:pPr marL="0" indent="0" algn="ctr">
              <a:lnSpc>
                <a:spcPct val="120000"/>
              </a:lnSpc>
              <a:spcBef>
                <a:spcPts val="90"/>
              </a:spcBef>
              <a:buFont typeface="Arial" charset="0"/>
              <a:buNone/>
            </a:pPr>
            <a:r>
              <a:rPr lang="en-US" sz="2800" dirty="0" smtClean="0"/>
              <a:t>Sam Houston State University</a:t>
            </a:r>
          </a:p>
          <a:p>
            <a:pPr marL="0" indent="0" algn="ctr">
              <a:lnSpc>
                <a:spcPct val="120000"/>
              </a:lnSpc>
              <a:spcBef>
                <a:spcPts val="90"/>
              </a:spcBef>
              <a:buFont typeface="Arial" charset="0"/>
              <a:buNone/>
            </a:pPr>
            <a:r>
              <a:rPr lang="en-US" sz="2800" dirty="0" smtClean="0"/>
              <a:t>ISECON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November 3, 2007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9A8C9-1CC9-4A83-9A23-C7D25C6D7DF7}" type="slidenum">
              <a:rPr lang="en-US"/>
              <a:pPr/>
              <a:t>10</a:t>
            </a:fld>
            <a:endParaRPr lang="en-US"/>
          </a:p>
        </p:txBody>
      </p:sp>
      <p:sp>
        <p:nvSpPr>
          <p:cNvPr id="2027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-76200"/>
            <a:ext cx="8229600" cy="1143000"/>
          </a:xfrm>
        </p:spPr>
        <p:txBody>
          <a:bodyPr/>
          <a:lstStyle/>
          <a:p>
            <a:r>
              <a:rPr lang="en-US" sz="3200" dirty="0"/>
              <a:t>INSTRUMENTATION (PART </a:t>
            </a:r>
            <a:r>
              <a:rPr lang="en-US" sz="3200" dirty="0" smtClean="0"/>
              <a:t>II</a:t>
            </a:r>
            <a:r>
              <a:rPr lang="en-US" sz="3200" dirty="0"/>
              <a:t>)</a:t>
            </a:r>
            <a:endParaRPr lang="en-US" altLang="zh-TW" sz="3200" dirty="0">
              <a:ea typeface="新細明體" pitchFamily="18" charset="-120"/>
            </a:endParaRPr>
          </a:p>
        </p:txBody>
      </p:sp>
      <p:sp>
        <p:nvSpPr>
          <p:cNvPr id="202756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2209800" y="2286000"/>
            <a:ext cx="7848600" cy="4495800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 typeface="Arial" charset="0"/>
              <a:buNone/>
            </a:pPr>
            <a:r>
              <a:rPr lang="en-US" altLang="zh-TW" sz="3300">
                <a:ea typeface="新細明體" pitchFamily="18" charset="-120"/>
              </a:rPr>
              <a:t>	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Computer hardware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Computer software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File management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Microsoft Word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Microsoft Excel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Microsoft Access</a:t>
            </a:r>
          </a:p>
          <a:p>
            <a:pPr marL="914400" lvl="1" indent="-4572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Microsoft PowerPoint</a:t>
            </a:r>
          </a:p>
          <a:p>
            <a:pPr marL="533400" indent="-533400">
              <a:lnSpc>
                <a:spcPct val="80000"/>
              </a:lnSpc>
            </a:pPr>
            <a:endParaRPr lang="en-US" sz="3300"/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206375" y="1273175"/>
            <a:ext cx="88614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2800" b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The MG’s ICT levels of knowledge in specific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2800" b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skill areas: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2400" b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(Likert scale of 1 to 5: 1 being the least and 5 being the highest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2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2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2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2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2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27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2427-ADCE-493A-BB1E-E1D3631C45FD}" type="slidenum">
              <a:rPr lang="en-US"/>
              <a:pPr/>
              <a:t>11</a:t>
            </a:fld>
            <a:endParaRPr lang="en-US"/>
          </a:p>
        </p:txBody>
      </p:sp>
      <p:sp>
        <p:nvSpPr>
          <p:cNvPr id="3256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-76200"/>
            <a:ext cx="8229600" cy="1143000"/>
          </a:xfrm>
        </p:spPr>
        <p:txBody>
          <a:bodyPr/>
          <a:lstStyle/>
          <a:p>
            <a:r>
              <a:rPr lang="en-US" sz="3200" dirty="0"/>
              <a:t>INSTRUMENTATION (PART </a:t>
            </a:r>
            <a:r>
              <a:rPr lang="en-US" sz="3200" dirty="0" smtClean="0"/>
              <a:t>II</a:t>
            </a:r>
            <a:r>
              <a:rPr lang="en-US" sz="3200" dirty="0"/>
              <a:t>)</a:t>
            </a:r>
            <a:endParaRPr lang="en-US" altLang="zh-TW" sz="3200" dirty="0">
              <a:ea typeface="新細明體" pitchFamily="18" charset="-120"/>
            </a:endParaRP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1905000" y="2133600"/>
            <a:ext cx="5867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3600" b="0">
                <a:ea typeface="新細明體" pitchFamily="18" charset="-120"/>
              </a:rPr>
              <a:t>	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Microsoft FrontPage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Web design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Internet browsers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Email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CD burners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File Transfer Application</a:t>
            </a:r>
          </a:p>
          <a:p>
            <a:pPr marL="914400" lvl="1" indent="-4572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TW" sz="3300" b="0">
                <a:ea typeface="新細明體" pitchFamily="18" charset="-120"/>
              </a:rPr>
              <a:t>WinZip applications</a:t>
            </a:r>
          </a:p>
          <a:p>
            <a:pPr marL="533400" indent="-533400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endParaRPr lang="en-US" sz="3600" b="0"/>
          </a:p>
        </p:txBody>
      </p:sp>
      <p:sp>
        <p:nvSpPr>
          <p:cNvPr id="325639" name="Rectangle 7"/>
          <p:cNvSpPr>
            <a:spLocks noChangeArrowheads="1"/>
          </p:cNvSpPr>
          <p:nvPr/>
        </p:nvSpPr>
        <p:spPr bwMode="auto">
          <a:xfrm>
            <a:off x="206375" y="1060450"/>
            <a:ext cx="88614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2800" b="0" dirty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The MG’s ICT levels of knowledge in specific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2800" b="0" dirty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skill areas: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None/>
            </a:pPr>
            <a:r>
              <a:rPr lang="en-US" altLang="zh-TW" sz="2400" b="0" dirty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(</a:t>
            </a:r>
            <a:r>
              <a:rPr lang="en-US" altLang="zh-TW" sz="2400" b="0" dirty="0" err="1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Likert</a:t>
            </a:r>
            <a:r>
              <a:rPr lang="en-US" altLang="zh-TW" sz="2400" b="0" dirty="0">
                <a:effectLst>
                  <a:outerShdw blurRad="38100" dist="38100" dir="2700000" algn="tl">
                    <a:srgbClr val="000000"/>
                  </a:outerShdw>
                </a:effectLst>
                <a:ea typeface="新細明體" pitchFamily="18" charset="-120"/>
              </a:rPr>
              <a:t> scale of 1 to 5: 1 being the least and 5 being the highest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5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5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5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5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5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5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5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5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5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5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5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56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26DAF-2212-4206-99DD-CC8EA756771D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/>
              <a:t>INSTRUMENTATION: </a:t>
            </a:r>
            <a:r>
              <a:rPr lang="en-US" altLang="zh-TW" sz="3600" i="1">
                <a:ea typeface="新細明體" pitchFamily="18" charset="-120"/>
              </a:rPr>
              <a:t>Reliability </a:t>
            </a:r>
            <a:br>
              <a:rPr lang="en-US" altLang="zh-TW" sz="3600" i="1">
                <a:ea typeface="新細明體" pitchFamily="18" charset="-120"/>
              </a:rPr>
            </a:br>
            <a:endParaRPr lang="en-US" sz="3100"/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72000"/>
          </a:xfrm>
        </p:spPr>
        <p:txBody>
          <a:bodyPr/>
          <a:lstStyle/>
          <a:p>
            <a:pPr lvl="1"/>
            <a:r>
              <a:rPr lang="en-US" altLang="zh-TW" sz="3600">
                <a:ea typeface="新細明體" pitchFamily="18" charset="-120"/>
              </a:rPr>
              <a:t>A self-report measure </a:t>
            </a:r>
          </a:p>
          <a:p>
            <a:pPr lvl="1"/>
            <a:r>
              <a:rPr lang="en-US" altLang="zh-TW" sz="3600">
                <a:ea typeface="新細明體" pitchFamily="18" charset="-120"/>
              </a:rPr>
              <a:t>A paper-and-pencil instrument</a:t>
            </a:r>
          </a:p>
          <a:p>
            <a:pPr lvl="1"/>
            <a:r>
              <a:rPr lang="en-US" altLang="zh-TW" sz="3600">
                <a:ea typeface="新細明體" pitchFamily="18" charset="-120"/>
              </a:rPr>
              <a:t>How individuals differ on various aspects of self (Gall, Gall, &amp; Borg, 2003) (p. 189). </a:t>
            </a:r>
          </a:p>
          <a:p>
            <a:pPr lvl="1">
              <a:buFont typeface="Wingdings" pitchFamily="2" charset="2"/>
              <a:buNone/>
            </a:pPr>
            <a:endParaRPr lang="en-US" altLang="zh-TW" sz="360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7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7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0823-C03C-4885-80FE-4683916BB891}" type="slidenum">
              <a:rPr lang="en-US"/>
              <a:pPr/>
              <a:t>13</a:t>
            </a:fld>
            <a:endParaRPr lang="en-US"/>
          </a:p>
        </p:txBody>
      </p:sp>
      <p:sp>
        <p:nvSpPr>
          <p:cNvPr id="1085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en-US" sz="3500"/>
              <a:t>DATA COLLECTION</a:t>
            </a:r>
          </a:p>
        </p:txBody>
      </p:sp>
      <p:sp>
        <p:nvSpPr>
          <p:cNvPr id="1085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1295400"/>
            <a:ext cx="8229600" cy="5105400"/>
          </a:xfrm>
        </p:spPr>
        <p:txBody>
          <a:bodyPr/>
          <a:lstStyle/>
          <a:p>
            <a:r>
              <a:rPr lang="en-US" altLang="zh-TW" sz="3600" dirty="0">
                <a:ea typeface="新細明體" pitchFamily="18" charset="-120"/>
              </a:rPr>
              <a:t>Approval for the Protection of Human Subjects </a:t>
            </a:r>
          </a:p>
          <a:p>
            <a:endParaRPr lang="en-US" altLang="zh-TW" sz="1400" dirty="0">
              <a:ea typeface="新細明體" pitchFamily="18" charset="-120"/>
            </a:endParaRPr>
          </a:p>
          <a:p>
            <a:r>
              <a:rPr lang="en-US" altLang="zh-TW" sz="3600" dirty="0">
                <a:ea typeface="新細明體" pitchFamily="18" charset="-120"/>
              </a:rPr>
              <a:t>The participants completed voluntarily 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At the beginning of Spring 2006</a:t>
            </a:r>
          </a:p>
          <a:p>
            <a:pPr lvl="1"/>
            <a:r>
              <a:rPr lang="en-US" altLang="zh-TW" dirty="0">
                <a:ea typeface="新細明體" pitchFamily="18" charset="-120"/>
              </a:rPr>
              <a:t>At the end of Spring 2006</a:t>
            </a:r>
          </a:p>
          <a:p>
            <a:pPr>
              <a:buFont typeface="Arial" charset="0"/>
              <a:buNone/>
            </a:pPr>
            <a:endParaRPr lang="en-US" altLang="zh-TW" sz="1400" dirty="0">
              <a:ea typeface="新細明體" pitchFamily="18" charset="-120"/>
            </a:endParaRPr>
          </a:p>
          <a:p>
            <a:r>
              <a:rPr lang="en-US" altLang="zh-TW" dirty="0">
                <a:ea typeface="新細明體" pitchFamily="18" charset="-120"/>
              </a:rPr>
              <a:t>Collected by the faculty of the Computer Science Department</a:t>
            </a:r>
          </a:p>
          <a:p>
            <a:pPr>
              <a:buFont typeface="Arial" charset="0"/>
              <a:buNone/>
            </a:pPr>
            <a:endParaRPr lang="en-US" sz="28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9D349-CCF0-4D55-AF1B-7747CFE62952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DATA ANALYSIS: </a:t>
            </a:r>
            <a:r>
              <a:rPr lang="en-US" sz="4000">
                <a:solidFill>
                  <a:schemeClr val="tx1"/>
                </a:solidFill>
              </a:rPr>
              <a:t/>
            </a:r>
            <a:br>
              <a:rPr lang="en-US" sz="4000">
                <a:solidFill>
                  <a:schemeClr val="tx1"/>
                </a:solidFill>
              </a:rPr>
            </a:br>
            <a:endParaRPr lang="en-US" altLang="zh-TW">
              <a:ea typeface="新細明體" pitchFamily="18" charset="-120"/>
            </a:endParaRPr>
          </a:p>
        </p:txBody>
      </p:sp>
      <p:graphicFrame>
        <p:nvGraphicFramePr>
          <p:cNvPr id="155033" name="Group 409"/>
          <p:cNvGraphicFramePr>
            <a:graphicFrameLocks noGrp="1"/>
          </p:cNvGraphicFramePr>
          <p:nvPr>
            <p:ph idx="1"/>
          </p:nvPr>
        </p:nvGraphicFramePr>
        <p:xfrm>
          <a:off x="304800" y="3521580"/>
          <a:ext cx="8458200" cy="2650620"/>
        </p:xfrm>
        <a:graphic>
          <a:graphicData uri="http://schemas.openxmlformats.org/drawingml/2006/table">
            <a:tbl>
              <a:tblPr/>
              <a:tblGrid>
                <a:gridCol w="3546338"/>
                <a:gridCol w="4911862"/>
              </a:tblGrid>
              <a:tr h="6396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Research Question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Analysis Methods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and 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One-Sample 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test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9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MANOVA, ANOVA, Post Hoc, DA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Rectangle 3"/>
          <p:cNvSpPr txBox="1">
            <a:spLocks noRot="1" noChangeArrowheads="1"/>
          </p:cNvSpPr>
          <p:nvPr/>
        </p:nvSpPr>
        <p:spPr bwMode="auto">
          <a:xfrm>
            <a:off x="1517650" y="1066800"/>
            <a:ext cx="64071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n-US" sz="3200" b="0" dirty="0" smtClean="0"/>
              <a:t>Pre-measure analysis: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ICT Literacy Levels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Spearman’s 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rho: 0.520 - 0.905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Cronbach’s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alpha: 0.568 - 0.980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55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9DBD-F1E2-4C61-AC25-D3EC3ACCA4CB}" type="slidenum">
              <a:rPr lang="en-US"/>
              <a:pPr/>
              <a:t>15</a:t>
            </a:fld>
            <a:endParaRPr lang="en-US"/>
          </a:p>
        </p:txBody>
      </p:sp>
      <p:sp>
        <p:nvSpPr>
          <p:cNvPr id="260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RESEARCH QUESTION 1</a:t>
            </a:r>
          </a:p>
        </p:txBody>
      </p:sp>
      <p:sp>
        <p:nvSpPr>
          <p:cNvPr id="260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749425"/>
            <a:ext cx="8613775" cy="4498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4000" dirty="0" smtClean="0"/>
              <a:t>What is the competency (ICT literacy) of students who do not take an introductory computer course?</a:t>
            </a:r>
          </a:p>
          <a:p>
            <a:pPr>
              <a:buNone/>
            </a:pPr>
            <a:endParaRPr lang="en-US" altLang="zh-TW" sz="4000" dirty="0">
              <a:ea typeface="新細明體" pitchFamily="18" charset="-120"/>
            </a:endParaRPr>
          </a:p>
          <a:p>
            <a:pPr>
              <a:buFont typeface="Arial" charset="0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4CEC-7D13-48AE-BBD2-AD27966C19DE}" type="slidenum">
              <a:rPr lang="en-US"/>
              <a:pPr/>
              <a:t>16</a:t>
            </a:fld>
            <a:endParaRPr lang="en-US"/>
          </a:p>
        </p:txBody>
      </p:sp>
      <p:pic>
        <p:nvPicPr>
          <p:cNvPr id="266652" name="Picture 4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821" t="16252" r="52492" b="13252"/>
          <a:stretch>
            <a:fillRect/>
          </a:stretch>
        </p:blipFill>
        <p:spPr>
          <a:xfrm>
            <a:off x="1295400" y="838200"/>
            <a:ext cx="6705600" cy="5791200"/>
          </a:xfrm>
          <a:solidFill>
            <a:schemeClr val="tx2"/>
          </a:solidFill>
          <a:ln w="38100">
            <a:solidFill>
              <a:schemeClr val="tx2"/>
            </a:solidFill>
          </a:ln>
        </p:spPr>
      </p:pic>
      <p:sp>
        <p:nvSpPr>
          <p:cNvPr id="266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540750" cy="1143000"/>
          </a:xfrm>
        </p:spPr>
        <p:txBody>
          <a:bodyPr/>
          <a:lstStyle/>
          <a:p>
            <a:r>
              <a:rPr lang="en-US" sz="3200" dirty="0" smtClean="0"/>
              <a:t>ICT Literacy Levels: Pre-self-report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66656" name="Oval 416"/>
          <p:cNvSpPr>
            <a:spLocks noChangeArrowheads="1"/>
          </p:cNvSpPr>
          <p:nvPr/>
        </p:nvSpPr>
        <p:spPr bwMode="auto">
          <a:xfrm>
            <a:off x="1371600" y="16764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58" name="Oval 418"/>
          <p:cNvSpPr>
            <a:spLocks noChangeArrowheads="1"/>
          </p:cNvSpPr>
          <p:nvPr/>
        </p:nvSpPr>
        <p:spPr bwMode="auto">
          <a:xfrm>
            <a:off x="1371600" y="3476625"/>
            <a:ext cx="12954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59" name="Oval 419"/>
          <p:cNvSpPr>
            <a:spLocks noChangeArrowheads="1"/>
          </p:cNvSpPr>
          <p:nvPr/>
        </p:nvSpPr>
        <p:spPr bwMode="auto">
          <a:xfrm>
            <a:off x="1371600" y="3124200"/>
            <a:ext cx="12954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0" name="Oval 420"/>
          <p:cNvSpPr>
            <a:spLocks noChangeArrowheads="1"/>
          </p:cNvSpPr>
          <p:nvPr/>
        </p:nvSpPr>
        <p:spPr bwMode="auto">
          <a:xfrm>
            <a:off x="5867400" y="34544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1" name="Oval 421"/>
          <p:cNvSpPr>
            <a:spLocks noChangeArrowheads="1"/>
          </p:cNvSpPr>
          <p:nvPr/>
        </p:nvSpPr>
        <p:spPr bwMode="auto">
          <a:xfrm>
            <a:off x="5838825" y="3101975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2" name="Oval 422"/>
          <p:cNvSpPr>
            <a:spLocks noChangeArrowheads="1"/>
          </p:cNvSpPr>
          <p:nvPr/>
        </p:nvSpPr>
        <p:spPr bwMode="auto">
          <a:xfrm>
            <a:off x="5842000" y="20574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3" name="Oval 423"/>
          <p:cNvSpPr>
            <a:spLocks noChangeArrowheads="1"/>
          </p:cNvSpPr>
          <p:nvPr/>
        </p:nvSpPr>
        <p:spPr bwMode="auto">
          <a:xfrm>
            <a:off x="5842000" y="17526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4" name="Oval 424"/>
          <p:cNvSpPr>
            <a:spLocks noChangeArrowheads="1"/>
          </p:cNvSpPr>
          <p:nvPr/>
        </p:nvSpPr>
        <p:spPr bwMode="auto">
          <a:xfrm>
            <a:off x="1371600" y="20574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5" name="Oval 425"/>
          <p:cNvSpPr>
            <a:spLocks noChangeArrowheads="1"/>
          </p:cNvSpPr>
          <p:nvPr/>
        </p:nvSpPr>
        <p:spPr bwMode="auto">
          <a:xfrm>
            <a:off x="5848350" y="3787775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6" name="Oval 426"/>
          <p:cNvSpPr>
            <a:spLocks noChangeArrowheads="1"/>
          </p:cNvSpPr>
          <p:nvPr/>
        </p:nvSpPr>
        <p:spPr bwMode="auto">
          <a:xfrm>
            <a:off x="5857875" y="41402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7" name="Oval 427"/>
          <p:cNvSpPr>
            <a:spLocks noChangeArrowheads="1"/>
          </p:cNvSpPr>
          <p:nvPr/>
        </p:nvSpPr>
        <p:spPr bwMode="auto">
          <a:xfrm>
            <a:off x="1371600" y="3797300"/>
            <a:ext cx="1600200" cy="381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8" name="Oval 428"/>
          <p:cNvSpPr>
            <a:spLocks noChangeArrowheads="1"/>
          </p:cNvSpPr>
          <p:nvPr/>
        </p:nvSpPr>
        <p:spPr bwMode="auto">
          <a:xfrm>
            <a:off x="1384300" y="4178300"/>
            <a:ext cx="9906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69" name="Oval 429"/>
          <p:cNvSpPr>
            <a:spLocks noChangeArrowheads="1"/>
          </p:cNvSpPr>
          <p:nvPr/>
        </p:nvSpPr>
        <p:spPr bwMode="auto">
          <a:xfrm>
            <a:off x="1295400" y="5562600"/>
            <a:ext cx="1862138" cy="381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70" name="Oval 430"/>
          <p:cNvSpPr>
            <a:spLocks noChangeArrowheads="1"/>
          </p:cNvSpPr>
          <p:nvPr/>
        </p:nvSpPr>
        <p:spPr bwMode="auto">
          <a:xfrm>
            <a:off x="1295400" y="5943600"/>
            <a:ext cx="2057400" cy="381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71" name="Oval 431"/>
          <p:cNvSpPr>
            <a:spLocks noChangeArrowheads="1"/>
          </p:cNvSpPr>
          <p:nvPr/>
        </p:nvSpPr>
        <p:spPr bwMode="auto">
          <a:xfrm>
            <a:off x="5848350" y="5591175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672" name="Oval 432"/>
          <p:cNvSpPr>
            <a:spLocks noChangeArrowheads="1"/>
          </p:cNvSpPr>
          <p:nvPr/>
        </p:nvSpPr>
        <p:spPr bwMode="auto">
          <a:xfrm>
            <a:off x="5867400" y="59436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66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6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6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66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6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66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266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66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6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26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26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266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266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6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266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56" grpId="0" animBg="1"/>
      <p:bldP spid="266658" grpId="0" animBg="1"/>
      <p:bldP spid="266659" grpId="0" animBg="1"/>
      <p:bldP spid="266660" grpId="0" animBg="1"/>
      <p:bldP spid="266661" grpId="0" animBg="1"/>
      <p:bldP spid="266662" grpId="0" animBg="1"/>
      <p:bldP spid="266663" grpId="0" animBg="1"/>
      <p:bldP spid="266664" grpId="0" animBg="1"/>
      <p:bldP spid="266665" grpId="0" animBg="1"/>
      <p:bldP spid="266666" grpId="0" animBg="1"/>
      <p:bldP spid="266667" grpId="0" animBg="1"/>
      <p:bldP spid="266668" grpId="0" animBg="1"/>
      <p:bldP spid="266669" grpId="0" animBg="1"/>
      <p:bldP spid="266670" grpId="0" animBg="1"/>
      <p:bldP spid="266671" grpId="0" animBg="1"/>
      <p:bldP spid="2666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FF18-0D05-4AFC-BAF7-B3CDF3D40232}" type="slidenum">
              <a:rPr lang="en-US"/>
              <a:pPr/>
              <a:t>17</a:t>
            </a:fld>
            <a:endParaRPr lang="en-US"/>
          </a:p>
        </p:txBody>
      </p:sp>
      <p:sp>
        <p:nvSpPr>
          <p:cNvPr id="261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RESEARCH QUESTION 2</a:t>
            </a:r>
          </a:p>
        </p:txBody>
      </p:sp>
      <p:sp>
        <p:nvSpPr>
          <p:cNvPr id="261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4000" dirty="0" smtClean="0"/>
              <a:t>To what degree does the introductory computer course improve the college students’ ICT literacy levels?</a:t>
            </a:r>
          </a:p>
          <a:p>
            <a:pPr>
              <a:buNone/>
            </a:pPr>
            <a:endParaRPr lang="en-US" altLang="zh-TW" sz="40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823F3-E182-4ABB-A02E-77B3D45FB3A9}" type="slidenum">
              <a:rPr lang="en-US"/>
              <a:pPr/>
              <a:t>18</a:t>
            </a:fld>
            <a:endParaRPr lang="en-US"/>
          </a:p>
        </p:txBody>
      </p:sp>
      <p:pic>
        <p:nvPicPr>
          <p:cNvPr id="269333" name="Picture 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738" t="15877" r="51796" b="13501"/>
          <a:stretch>
            <a:fillRect/>
          </a:stretch>
        </p:blipFill>
        <p:spPr>
          <a:xfrm>
            <a:off x="1217613" y="993775"/>
            <a:ext cx="7010400" cy="5562600"/>
          </a:xfrm>
          <a:solidFill>
            <a:schemeClr val="tx2"/>
          </a:solidFill>
          <a:ln w="38100">
            <a:solidFill>
              <a:schemeClr val="tx2"/>
            </a:solidFill>
          </a:ln>
        </p:spPr>
      </p:pic>
      <p:sp>
        <p:nvSpPr>
          <p:cNvPr id="269321" name="Oval 9"/>
          <p:cNvSpPr>
            <a:spLocks noChangeArrowheads="1"/>
          </p:cNvSpPr>
          <p:nvPr/>
        </p:nvSpPr>
        <p:spPr bwMode="auto">
          <a:xfrm>
            <a:off x="6019800" y="2095500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3" name="Oval 11"/>
          <p:cNvSpPr>
            <a:spLocks noChangeArrowheads="1"/>
          </p:cNvSpPr>
          <p:nvPr/>
        </p:nvSpPr>
        <p:spPr bwMode="auto">
          <a:xfrm>
            <a:off x="1447800" y="2105025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29" name="Oval 17"/>
          <p:cNvSpPr>
            <a:spLocks noChangeArrowheads="1"/>
          </p:cNvSpPr>
          <p:nvPr/>
        </p:nvSpPr>
        <p:spPr bwMode="auto">
          <a:xfrm>
            <a:off x="1447800" y="5781675"/>
            <a:ext cx="1943100" cy="43815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9331" name="Oval 19"/>
          <p:cNvSpPr>
            <a:spLocks noChangeArrowheads="1"/>
          </p:cNvSpPr>
          <p:nvPr/>
        </p:nvSpPr>
        <p:spPr bwMode="auto">
          <a:xfrm>
            <a:off x="5972175" y="5857875"/>
            <a:ext cx="762000" cy="304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r>
              <a:rPr lang="en-US" sz="3200" dirty="0" smtClean="0"/>
              <a:t>ICT Literacy Levels: Post-self-report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6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69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69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269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21" grpId="0" animBg="1"/>
      <p:bldP spid="269323" grpId="0" animBg="1"/>
      <p:bldP spid="269329" grpId="0" animBg="1"/>
      <p:bldP spid="2693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71358-7655-4563-845B-DF8D05F75972}" type="slidenum">
              <a:rPr lang="en-US"/>
              <a:pPr/>
              <a:t>19</a:t>
            </a:fld>
            <a:endParaRPr lang="en-US"/>
          </a:p>
        </p:txBody>
      </p:sp>
      <p:pic>
        <p:nvPicPr>
          <p:cNvPr id="270347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738" t="16252" r="51796" b="13626"/>
          <a:stretch>
            <a:fillRect/>
          </a:stretch>
        </p:blipFill>
        <p:spPr>
          <a:xfrm>
            <a:off x="1217613" y="881063"/>
            <a:ext cx="6705600" cy="5765800"/>
          </a:xfrm>
          <a:solidFill>
            <a:schemeClr val="tx2"/>
          </a:solidFill>
          <a:ln>
            <a:solidFill>
              <a:schemeClr val="tx2"/>
            </a:solidFill>
          </a:ln>
        </p:spPr>
      </p:pic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r>
              <a:rPr lang="en-US" sz="3200" dirty="0" smtClean="0"/>
              <a:t>ICT Literacy Levels: Comparison Report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40A2F-D468-4848-8698-4B4F5042BEC7}" type="slidenum">
              <a:rPr lang="en-US"/>
              <a:pPr/>
              <a:t>2</a:t>
            </a:fld>
            <a:endParaRPr lang="en-US"/>
          </a:p>
        </p:txBody>
      </p:sp>
      <p:sp>
        <p:nvSpPr>
          <p:cNvPr id="295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b="1" dirty="0" smtClean="0"/>
              <a:t>STATEMENT OF THE PROBLEM</a:t>
            </a:r>
            <a:endParaRPr lang="en-US" sz="3600" b="1" dirty="0"/>
          </a:p>
        </p:txBody>
      </p:sp>
      <p:sp>
        <p:nvSpPr>
          <p:cNvPr id="2959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3400" y="914400"/>
            <a:ext cx="8458200" cy="22098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Computer wizard </a:t>
            </a:r>
            <a:r>
              <a:rPr lang="en-US" sz="2800" dirty="0" smtClean="0"/>
              <a:t>generation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Carlson, 2005; Howe &amp; Strauss, 2003; Lowery, 2001; Sanchez, 2003; Taylor, 2005</a:t>
            </a:r>
            <a:endParaRPr lang="en-US" sz="24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Insufficient technological proficiencies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Sanchez, 2003; Kelly &amp; Haber, 2006; </a:t>
            </a:r>
            <a:r>
              <a:rPr lang="en-US" sz="2400" dirty="0" err="1" smtClean="0"/>
              <a:t>Udobong</a:t>
            </a:r>
            <a:r>
              <a:rPr lang="en-US" sz="2400" dirty="0" smtClean="0"/>
              <a:t>, 2001; Rafaill &amp; Peach, 2001; Hardy, 2005</a:t>
            </a:r>
          </a:p>
          <a:p>
            <a:pPr lvl="1"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“Time-To-Degree”  - Closing the Gaps by 2015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THECB, 2007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Baccalaureate degrees: 120 credit </a:t>
            </a:r>
            <a:r>
              <a:rPr lang="en-US" sz="2800" dirty="0" smtClean="0"/>
              <a:t>hours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SACS, 2007</a:t>
            </a:r>
            <a:endParaRPr lang="en-US" sz="2400" dirty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dirty="0" smtClean="0"/>
              <a:t>	</a:t>
            </a:r>
            <a:endParaRPr lang="en-US" sz="2800" dirty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5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5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5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5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5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5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59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5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59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3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37095-530A-4AE6-9C78-1D23BFA97A14}" type="slidenum">
              <a:rPr lang="en-US"/>
              <a:pPr/>
              <a:t>20</a:t>
            </a:fld>
            <a:endParaRPr lang="en-US"/>
          </a:p>
        </p:txBody>
      </p:sp>
      <p:sp>
        <p:nvSpPr>
          <p:cNvPr id="3297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RESEARCH QUESTION 3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47800"/>
            <a:ext cx="8229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4000" dirty="0" smtClean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4000" dirty="0" smtClean="0"/>
              <a:t> Is there a need to designate the introductory computer course as a developmental course as is done in English and Mathematics?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123D-DA6C-4C12-8992-3080BFA247EA}" type="slidenum">
              <a:rPr lang="en-US"/>
              <a:pPr/>
              <a:t>21</a:t>
            </a:fld>
            <a:endParaRPr lang="en-US"/>
          </a:p>
        </p:txBody>
      </p:sp>
      <p:sp>
        <p:nvSpPr>
          <p:cNvPr id="278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76200"/>
            <a:ext cx="8540750" cy="1143000"/>
          </a:xfrm>
        </p:spPr>
        <p:txBody>
          <a:bodyPr/>
          <a:lstStyle/>
          <a:p>
            <a:r>
              <a:rPr lang="en-US" sz="3200" dirty="0" smtClean="0"/>
              <a:t>Ethnicity and ICT Literacy Levels: Pre-self-report</a:t>
            </a:r>
            <a:endParaRPr lang="en-US" sz="3200" dirty="0"/>
          </a:p>
        </p:txBody>
      </p:sp>
      <p:pic>
        <p:nvPicPr>
          <p:cNvPr id="278552" name="Picture 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27" t="17126" r="53586" b="12877"/>
          <a:stretch>
            <a:fillRect/>
          </a:stretch>
        </p:blipFill>
        <p:spPr>
          <a:xfrm>
            <a:off x="952500" y="1166813"/>
            <a:ext cx="7312025" cy="5308600"/>
          </a:xfrm>
          <a:solidFill>
            <a:schemeClr val="tx2"/>
          </a:solidFill>
          <a:ln w="38100">
            <a:solidFill>
              <a:schemeClr val="tx2"/>
            </a:solidFill>
          </a:ln>
        </p:spPr>
      </p:pic>
      <p:sp>
        <p:nvSpPr>
          <p:cNvPr id="278554" name="Oval 26"/>
          <p:cNvSpPr>
            <a:spLocks noChangeArrowheads="1"/>
          </p:cNvSpPr>
          <p:nvPr/>
        </p:nvSpPr>
        <p:spPr bwMode="auto">
          <a:xfrm>
            <a:off x="3009900" y="3962400"/>
            <a:ext cx="304800" cy="1219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5" name="Oval 27"/>
          <p:cNvSpPr>
            <a:spLocks noChangeArrowheads="1"/>
          </p:cNvSpPr>
          <p:nvPr/>
        </p:nvSpPr>
        <p:spPr bwMode="auto">
          <a:xfrm>
            <a:off x="3371850" y="3962400"/>
            <a:ext cx="304800" cy="1219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6" name="Oval 28"/>
          <p:cNvSpPr>
            <a:spLocks noChangeArrowheads="1"/>
          </p:cNvSpPr>
          <p:nvPr/>
        </p:nvSpPr>
        <p:spPr bwMode="auto">
          <a:xfrm>
            <a:off x="4457700" y="3962400"/>
            <a:ext cx="304800" cy="1524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7" name="Oval 29"/>
          <p:cNvSpPr>
            <a:spLocks noChangeArrowheads="1"/>
          </p:cNvSpPr>
          <p:nvPr/>
        </p:nvSpPr>
        <p:spPr bwMode="auto">
          <a:xfrm>
            <a:off x="3733800" y="3962400"/>
            <a:ext cx="304800" cy="1219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58" name="Text Box 30"/>
          <p:cNvSpPr txBox="1">
            <a:spLocks noChangeArrowheads="1"/>
          </p:cNvSpPr>
          <p:nvPr/>
        </p:nvSpPr>
        <p:spPr bwMode="auto">
          <a:xfrm>
            <a:off x="1066800" y="4648200"/>
            <a:ext cx="1828800" cy="5556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chemeClr val="bg1"/>
                </a:solidFill>
              </a:rPr>
              <a:t>Function1: 42.4% of variance (</a:t>
            </a:r>
            <a:r>
              <a:rPr lang="en-US" sz="1400" b="0" i="1">
                <a:solidFill>
                  <a:schemeClr val="bg1"/>
                </a:solidFill>
              </a:rPr>
              <a:t>p</a:t>
            </a:r>
            <a:r>
              <a:rPr lang="en-US" sz="1400" b="0">
                <a:solidFill>
                  <a:schemeClr val="bg1"/>
                </a:solidFill>
              </a:rPr>
              <a:t>&lt;0.01)</a:t>
            </a:r>
          </a:p>
        </p:txBody>
      </p:sp>
      <p:sp>
        <p:nvSpPr>
          <p:cNvPr id="278560" name="Text Box 32"/>
          <p:cNvSpPr txBox="1">
            <a:spLocks noChangeArrowheads="1"/>
          </p:cNvSpPr>
          <p:nvPr/>
        </p:nvSpPr>
        <p:spPr bwMode="auto">
          <a:xfrm>
            <a:off x="1066800" y="5257800"/>
            <a:ext cx="1828800" cy="55562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0">
                <a:solidFill>
                  <a:schemeClr val="bg1"/>
                </a:solidFill>
              </a:rPr>
              <a:t>Function2: 30.6% of variance (</a:t>
            </a:r>
            <a:r>
              <a:rPr lang="en-US" sz="1400" b="0" i="1">
                <a:solidFill>
                  <a:schemeClr val="bg1"/>
                </a:solidFill>
              </a:rPr>
              <a:t>p=</a:t>
            </a:r>
            <a:r>
              <a:rPr lang="en-US" sz="1400" b="0">
                <a:solidFill>
                  <a:schemeClr val="bg1"/>
                </a:solidFill>
              </a:rPr>
              <a:t>0.02)</a:t>
            </a:r>
          </a:p>
        </p:txBody>
      </p:sp>
      <p:sp>
        <p:nvSpPr>
          <p:cNvPr id="278561" name="Oval 33"/>
          <p:cNvSpPr>
            <a:spLocks noChangeArrowheads="1"/>
          </p:cNvSpPr>
          <p:nvPr/>
        </p:nvSpPr>
        <p:spPr bwMode="auto">
          <a:xfrm>
            <a:off x="5562600" y="4038600"/>
            <a:ext cx="304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62" name="Oval 34"/>
          <p:cNvSpPr>
            <a:spLocks noChangeArrowheads="1"/>
          </p:cNvSpPr>
          <p:nvPr/>
        </p:nvSpPr>
        <p:spPr bwMode="auto">
          <a:xfrm>
            <a:off x="4864100" y="4038600"/>
            <a:ext cx="304800" cy="1219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63" name="Oval 35"/>
          <p:cNvSpPr>
            <a:spLocks noChangeArrowheads="1"/>
          </p:cNvSpPr>
          <p:nvPr/>
        </p:nvSpPr>
        <p:spPr bwMode="auto">
          <a:xfrm>
            <a:off x="4114800" y="4114800"/>
            <a:ext cx="304800" cy="1219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65" name="Text Box 37"/>
          <p:cNvSpPr txBox="1">
            <a:spLocks noChangeArrowheads="1"/>
          </p:cNvSpPr>
          <p:nvPr/>
        </p:nvSpPr>
        <p:spPr bwMode="auto">
          <a:xfrm>
            <a:off x="7486650" y="12954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(54)</a:t>
            </a:r>
          </a:p>
        </p:txBody>
      </p:sp>
      <p:sp>
        <p:nvSpPr>
          <p:cNvPr id="278566" name="Text Box 38"/>
          <p:cNvSpPr txBox="1">
            <a:spLocks noChangeArrowheads="1"/>
          </p:cNvSpPr>
          <p:nvPr/>
        </p:nvSpPr>
        <p:spPr bwMode="auto">
          <a:xfrm>
            <a:off x="7486650" y="15621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  (5)</a:t>
            </a:r>
          </a:p>
        </p:txBody>
      </p:sp>
      <p:sp>
        <p:nvSpPr>
          <p:cNvPr id="278567" name="Text Box 39"/>
          <p:cNvSpPr txBox="1">
            <a:spLocks noChangeArrowheads="1"/>
          </p:cNvSpPr>
          <p:nvPr/>
        </p:nvSpPr>
        <p:spPr bwMode="auto">
          <a:xfrm>
            <a:off x="7429500" y="1990725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(289)</a:t>
            </a:r>
          </a:p>
        </p:txBody>
      </p:sp>
      <p:sp>
        <p:nvSpPr>
          <p:cNvPr id="278568" name="Text Box 40"/>
          <p:cNvSpPr txBox="1">
            <a:spLocks noChangeArrowheads="1"/>
          </p:cNvSpPr>
          <p:nvPr/>
        </p:nvSpPr>
        <p:spPr bwMode="auto">
          <a:xfrm>
            <a:off x="7486650" y="2109788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(44)</a:t>
            </a:r>
          </a:p>
        </p:txBody>
      </p:sp>
      <p:sp>
        <p:nvSpPr>
          <p:cNvPr id="278569" name="Text Box 41"/>
          <p:cNvSpPr txBox="1">
            <a:spLocks noChangeArrowheads="1"/>
          </p:cNvSpPr>
          <p:nvPr/>
        </p:nvSpPr>
        <p:spPr bwMode="auto">
          <a:xfrm>
            <a:off x="7486650" y="23622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  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785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7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7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7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52" grpId="0" build="p" animBg="1"/>
      <p:bldP spid="278554" grpId="0" animBg="1"/>
      <p:bldP spid="278555" grpId="0" animBg="1"/>
      <p:bldP spid="278556" grpId="0" animBg="1"/>
      <p:bldP spid="278557" grpId="0" animBg="1"/>
      <p:bldP spid="278558" grpId="0" animBg="1"/>
      <p:bldP spid="278560" grpId="0" animBg="1"/>
      <p:bldP spid="278561" grpId="0" animBg="1"/>
      <p:bldP spid="278562" grpId="0" animBg="1"/>
      <p:bldP spid="27856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6C7B6-6EF3-4F66-8E1F-860EB8844F0D}" type="slidenum">
              <a:rPr lang="en-US"/>
              <a:pPr/>
              <a:t>22</a:t>
            </a:fld>
            <a:endParaRPr lang="en-US"/>
          </a:p>
        </p:txBody>
      </p:sp>
      <p:sp>
        <p:nvSpPr>
          <p:cNvPr id="282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r>
              <a:rPr lang="en-US" sz="3200" dirty="0" smtClean="0"/>
              <a:t>Ethnicity and ICT Literacy Levels: Post-self-report</a:t>
            </a:r>
            <a:endParaRPr lang="en-US" sz="3200" dirty="0"/>
          </a:p>
        </p:txBody>
      </p:sp>
      <p:pic>
        <p:nvPicPr>
          <p:cNvPr id="2826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2527" t="19252" r="53586" b="13002"/>
          <a:stretch>
            <a:fillRect/>
          </a:stretch>
        </p:blipFill>
        <p:spPr>
          <a:xfrm>
            <a:off x="914400" y="1244600"/>
            <a:ext cx="7464425" cy="5384800"/>
          </a:xfrm>
          <a:solidFill>
            <a:schemeClr val="tx2"/>
          </a:solidFill>
          <a:ln w="38100">
            <a:solidFill>
              <a:schemeClr val="tx2"/>
            </a:solidFill>
          </a:ln>
        </p:spPr>
      </p:pic>
      <p:sp>
        <p:nvSpPr>
          <p:cNvPr id="282631" name="Text Box 7"/>
          <p:cNvSpPr txBox="1">
            <a:spLocks noChangeArrowheads="1"/>
          </p:cNvSpPr>
          <p:nvPr/>
        </p:nvSpPr>
        <p:spPr bwMode="auto">
          <a:xfrm>
            <a:off x="7639050" y="120015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(54)</a:t>
            </a:r>
          </a:p>
        </p:txBody>
      </p:sp>
      <p:sp>
        <p:nvSpPr>
          <p:cNvPr id="282632" name="Text Box 8"/>
          <p:cNvSpPr txBox="1">
            <a:spLocks noChangeArrowheads="1"/>
          </p:cNvSpPr>
          <p:nvPr/>
        </p:nvSpPr>
        <p:spPr bwMode="auto">
          <a:xfrm>
            <a:off x="7639050" y="1495425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  (5)</a:t>
            </a:r>
          </a:p>
        </p:txBody>
      </p:sp>
      <p:sp>
        <p:nvSpPr>
          <p:cNvPr id="282633" name="Text Box 9"/>
          <p:cNvSpPr txBox="1">
            <a:spLocks noChangeArrowheads="1"/>
          </p:cNvSpPr>
          <p:nvPr/>
        </p:nvSpPr>
        <p:spPr bwMode="auto">
          <a:xfrm>
            <a:off x="7581900" y="1947863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(289)</a:t>
            </a:r>
          </a:p>
        </p:txBody>
      </p:sp>
      <p:sp>
        <p:nvSpPr>
          <p:cNvPr id="282634" name="Text Box 10"/>
          <p:cNvSpPr txBox="1">
            <a:spLocks noChangeArrowheads="1"/>
          </p:cNvSpPr>
          <p:nvPr/>
        </p:nvSpPr>
        <p:spPr bwMode="auto">
          <a:xfrm>
            <a:off x="7639050" y="2081213"/>
            <a:ext cx="609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(44)</a:t>
            </a:r>
          </a:p>
        </p:txBody>
      </p:sp>
      <p:sp>
        <p:nvSpPr>
          <p:cNvPr id="282635" name="Text Box 11"/>
          <p:cNvSpPr txBox="1">
            <a:spLocks noChangeArrowheads="1"/>
          </p:cNvSpPr>
          <p:nvPr/>
        </p:nvSpPr>
        <p:spPr bwMode="auto">
          <a:xfrm>
            <a:off x="7639050" y="2352675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chemeClr val="bg1"/>
                </a:solidFill>
              </a:rPr>
              <a:t>  (8)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4217C-9112-4A32-8F32-07A486A8D6D5}" type="slidenum">
              <a:rPr lang="en-US"/>
              <a:pPr/>
              <a:t>23</a:t>
            </a:fld>
            <a:endParaRPr lang="en-US"/>
          </a:p>
        </p:txBody>
      </p:sp>
      <p:sp>
        <p:nvSpPr>
          <p:cNvPr id="285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152400"/>
            <a:ext cx="8540750" cy="1143000"/>
          </a:xfrm>
        </p:spPr>
        <p:txBody>
          <a:bodyPr/>
          <a:lstStyle/>
          <a:p>
            <a:r>
              <a:rPr lang="en-US" sz="3200" dirty="0" smtClean="0"/>
              <a:t>Ethnicity: Comparison Report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2857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4317" t="16002" r="55376" b="13876"/>
          <a:stretch>
            <a:fillRect/>
          </a:stretch>
        </p:blipFill>
        <p:spPr>
          <a:xfrm>
            <a:off x="1143000" y="838200"/>
            <a:ext cx="6858000" cy="5751513"/>
          </a:xfrm>
          <a:solidFill>
            <a:schemeClr val="tx2"/>
          </a:solidFill>
          <a:ln w="38100">
            <a:solidFill>
              <a:schemeClr val="tx2"/>
            </a:solidFill>
          </a:ln>
        </p:spPr>
      </p:pic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4591050" y="1143000"/>
            <a:ext cx="1295400" cy="5638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5851525" y="3125788"/>
            <a:ext cx="1082675" cy="350361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2735263" y="2820988"/>
            <a:ext cx="998537" cy="3503612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5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5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5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03" grpId="0" animBg="1"/>
      <p:bldP spid="285704" grpId="0" animBg="1"/>
      <p:bldP spid="28570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D258F-45CD-431E-94CA-93D1DD29BEA0}" type="slidenum">
              <a:rPr lang="en-US"/>
              <a:pPr/>
              <a:t>24</a:t>
            </a:fld>
            <a:endParaRPr lang="en-US"/>
          </a:p>
        </p:txBody>
      </p:sp>
      <p:sp>
        <p:nvSpPr>
          <p:cNvPr id="287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r>
              <a:rPr lang="en-US" sz="3200" dirty="0" smtClean="0"/>
              <a:t>Gender and ICT Literacy Levels: Pre-self-report</a:t>
            </a:r>
            <a:endParaRPr lang="en-US" sz="3200" dirty="0"/>
          </a:p>
        </p:txBody>
      </p:sp>
      <p:pic>
        <p:nvPicPr>
          <p:cNvPr id="2877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633" t="15752" r="52690" b="14627"/>
          <a:stretch>
            <a:fillRect/>
          </a:stretch>
        </p:blipFill>
        <p:spPr>
          <a:xfrm>
            <a:off x="1143000" y="1219200"/>
            <a:ext cx="6854825" cy="5259388"/>
          </a:xfrm>
          <a:noFill/>
          <a:ln w="38100">
            <a:solidFill>
              <a:schemeClr val="tx2"/>
            </a:solidFill>
          </a:ln>
        </p:spPr>
      </p:pic>
      <p:sp>
        <p:nvSpPr>
          <p:cNvPr id="287751" name="Oval 7"/>
          <p:cNvSpPr>
            <a:spLocks noChangeArrowheads="1"/>
          </p:cNvSpPr>
          <p:nvPr/>
        </p:nvSpPr>
        <p:spPr bwMode="auto">
          <a:xfrm>
            <a:off x="2235200" y="3505200"/>
            <a:ext cx="304800" cy="838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2" name="Oval 8"/>
          <p:cNvSpPr>
            <a:spLocks noChangeArrowheads="1"/>
          </p:cNvSpPr>
          <p:nvPr/>
        </p:nvSpPr>
        <p:spPr bwMode="auto">
          <a:xfrm>
            <a:off x="2590800" y="3505200"/>
            <a:ext cx="304800" cy="838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3" name="Oval 9"/>
          <p:cNvSpPr>
            <a:spLocks noChangeArrowheads="1"/>
          </p:cNvSpPr>
          <p:nvPr/>
        </p:nvSpPr>
        <p:spPr bwMode="auto">
          <a:xfrm>
            <a:off x="6248400" y="3505200"/>
            <a:ext cx="304800" cy="16764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4" name="Oval 10"/>
          <p:cNvSpPr>
            <a:spLocks noChangeArrowheads="1"/>
          </p:cNvSpPr>
          <p:nvPr/>
        </p:nvSpPr>
        <p:spPr bwMode="auto">
          <a:xfrm>
            <a:off x="6629400" y="3517900"/>
            <a:ext cx="304800" cy="19050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5" name="Text Box 11"/>
          <p:cNvSpPr txBox="1">
            <a:spLocks noChangeArrowheads="1"/>
          </p:cNvSpPr>
          <p:nvPr/>
        </p:nvSpPr>
        <p:spPr bwMode="auto">
          <a:xfrm>
            <a:off x="1295400" y="5105400"/>
            <a:ext cx="1981200" cy="6191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bg1"/>
                </a:solidFill>
              </a:rPr>
              <a:t>Function1: 100% of variance (</a:t>
            </a:r>
            <a:r>
              <a:rPr lang="en-US" sz="1600" b="0" i="1">
                <a:solidFill>
                  <a:schemeClr val="bg1"/>
                </a:solidFill>
              </a:rPr>
              <a:t>p</a:t>
            </a:r>
            <a:r>
              <a:rPr lang="en-US" sz="1600" b="0">
                <a:solidFill>
                  <a:schemeClr val="bg1"/>
                </a:solidFill>
              </a:rPr>
              <a:t>&lt;0.01)</a:t>
            </a:r>
          </a:p>
        </p:txBody>
      </p:sp>
      <p:sp>
        <p:nvSpPr>
          <p:cNvPr id="287756" name="Oval 12"/>
          <p:cNvSpPr>
            <a:spLocks noChangeArrowheads="1"/>
          </p:cNvSpPr>
          <p:nvPr/>
        </p:nvSpPr>
        <p:spPr bwMode="auto">
          <a:xfrm>
            <a:off x="3314700" y="1752600"/>
            <a:ext cx="381000" cy="3810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7" name="Oval 13"/>
          <p:cNvSpPr>
            <a:spLocks noChangeArrowheads="1"/>
          </p:cNvSpPr>
          <p:nvPr/>
        </p:nvSpPr>
        <p:spPr bwMode="auto">
          <a:xfrm>
            <a:off x="3683000" y="2895600"/>
            <a:ext cx="381000" cy="3810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8" name="Oval 14"/>
          <p:cNvSpPr>
            <a:spLocks noChangeArrowheads="1"/>
          </p:cNvSpPr>
          <p:nvPr/>
        </p:nvSpPr>
        <p:spPr bwMode="auto">
          <a:xfrm>
            <a:off x="4432300" y="2514600"/>
            <a:ext cx="381000" cy="3810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59" name="Oval 15"/>
          <p:cNvSpPr>
            <a:spLocks noChangeArrowheads="1"/>
          </p:cNvSpPr>
          <p:nvPr/>
        </p:nvSpPr>
        <p:spPr bwMode="auto">
          <a:xfrm>
            <a:off x="5156200" y="1778000"/>
            <a:ext cx="381000" cy="3810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60" name="Oval 16"/>
          <p:cNvSpPr>
            <a:spLocks noChangeArrowheads="1"/>
          </p:cNvSpPr>
          <p:nvPr/>
        </p:nvSpPr>
        <p:spPr bwMode="auto">
          <a:xfrm>
            <a:off x="5511800" y="1981200"/>
            <a:ext cx="381000" cy="3810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77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7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7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7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7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7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87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287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287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287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287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49" grpId="0" build="p" animBg="1"/>
      <p:bldP spid="287751" grpId="0" animBg="1"/>
      <p:bldP spid="287752" grpId="0" animBg="1"/>
      <p:bldP spid="287753" grpId="0" animBg="1"/>
      <p:bldP spid="287754" grpId="0" animBg="1"/>
      <p:bldP spid="287755" grpId="0" animBg="1"/>
      <p:bldP spid="287756" grpId="0" animBg="1"/>
      <p:bldP spid="287757" grpId="0" animBg="1"/>
      <p:bldP spid="287758" grpId="0" animBg="1"/>
      <p:bldP spid="287759" grpId="0" animBg="1"/>
      <p:bldP spid="28776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E27D9-2266-42C1-82D9-4EC0F3111B6E}" type="slidenum">
              <a:rPr lang="en-US"/>
              <a:pPr/>
              <a:t>25</a:t>
            </a:fld>
            <a:endParaRPr lang="en-US"/>
          </a:p>
        </p:txBody>
      </p:sp>
      <p:pic>
        <p:nvPicPr>
          <p:cNvPr id="2887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633" t="16377" r="52690" b="16878"/>
          <a:stretch>
            <a:fillRect/>
          </a:stretch>
        </p:blipFill>
        <p:spPr>
          <a:xfrm>
            <a:off x="1009650" y="1216025"/>
            <a:ext cx="7083425" cy="5340350"/>
          </a:xfrm>
          <a:noFill/>
          <a:ln w="38100">
            <a:solidFill>
              <a:schemeClr val="tx2"/>
            </a:solidFill>
          </a:ln>
        </p:spPr>
      </p:pic>
      <p:sp>
        <p:nvSpPr>
          <p:cNvPr id="288775" name="Oval 7"/>
          <p:cNvSpPr>
            <a:spLocks noChangeArrowheads="1"/>
          </p:cNvSpPr>
          <p:nvPr/>
        </p:nvSpPr>
        <p:spPr bwMode="auto">
          <a:xfrm>
            <a:off x="2133600" y="3657600"/>
            <a:ext cx="304800" cy="838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6" name="Oval 8"/>
          <p:cNvSpPr>
            <a:spLocks noChangeArrowheads="1"/>
          </p:cNvSpPr>
          <p:nvPr/>
        </p:nvSpPr>
        <p:spPr bwMode="auto">
          <a:xfrm>
            <a:off x="2514600" y="3644900"/>
            <a:ext cx="304800" cy="838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7" name="Oval 9"/>
          <p:cNvSpPr>
            <a:spLocks noChangeArrowheads="1"/>
          </p:cNvSpPr>
          <p:nvPr/>
        </p:nvSpPr>
        <p:spPr bwMode="auto">
          <a:xfrm>
            <a:off x="5562600" y="3657600"/>
            <a:ext cx="304800" cy="838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8" name="Oval 10"/>
          <p:cNvSpPr>
            <a:spLocks noChangeArrowheads="1"/>
          </p:cNvSpPr>
          <p:nvPr/>
        </p:nvSpPr>
        <p:spPr bwMode="auto">
          <a:xfrm>
            <a:off x="6299200" y="3670300"/>
            <a:ext cx="304800" cy="17399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79" name="Oval 11"/>
          <p:cNvSpPr>
            <a:spLocks noChangeArrowheads="1"/>
          </p:cNvSpPr>
          <p:nvPr/>
        </p:nvSpPr>
        <p:spPr bwMode="auto">
          <a:xfrm>
            <a:off x="6680200" y="3644900"/>
            <a:ext cx="304800" cy="19939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780" name="Text Box 12"/>
          <p:cNvSpPr txBox="1">
            <a:spLocks noChangeArrowheads="1"/>
          </p:cNvSpPr>
          <p:nvPr/>
        </p:nvSpPr>
        <p:spPr bwMode="auto">
          <a:xfrm>
            <a:off x="1295400" y="5105400"/>
            <a:ext cx="1981200" cy="6191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chemeClr val="bg1"/>
                </a:solidFill>
              </a:rPr>
              <a:t>Function1: 100% of variance (</a:t>
            </a:r>
            <a:r>
              <a:rPr lang="en-US" sz="1600" b="0" i="1">
                <a:solidFill>
                  <a:schemeClr val="bg1"/>
                </a:solidFill>
              </a:rPr>
              <a:t>p</a:t>
            </a:r>
            <a:r>
              <a:rPr lang="en-US" sz="1600" b="0">
                <a:solidFill>
                  <a:schemeClr val="bg1"/>
                </a:solidFill>
              </a:rPr>
              <a:t>&lt;0.01)</a:t>
            </a:r>
          </a:p>
        </p:txBody>
      </p:sp>
      <p:sp>
        <p:nvSpPr>
          <p:cNvPr id="1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r>
              <a:rPr lang="en-US" sz="3200" dirty="0" smtClean="0"/>
              <a:t>Gender and ICT Literacy Levels: Post-self-report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8877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8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8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88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8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3" grpId="0" build="p" animBg="1"/>
      <p:bldP spid="288775" grpId="0" animBg="1"/>
      <p:bldP spid="288776" grpId="0" animBg="1"/>
      <p:bldP spid="288777" grpId="0" animBg="1"/>
      <p:bldP spid="288778" grpId="0" animBg="1"/>
      <p:bldP spid="288779" grpId="0" animBg="1"/>
      <p:bldP spid="28878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E914-BF26-470E-A7BF-C1E1C76C767A}" type="slidenum">
              <a:rPr lang="en-US"/>
              <a:pPr/>
              <a:t>26</a:t>
            </a:fld>
            <a:endParaRPr lang="en-US"/>
          </a:p>
        </p:txBody>
      </p:sp>
      <p:pic>
        <p:nvPicPr>
          <p:cNvPr id="289803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3423" t="17126" r="53586" b="13002"/>
          <a:stretch>
            <a:fillRect/>
          </a:stretch>
        </p:blipFill>
        <p:spPr>
          <a:xfrm>
            <a:off x="1600200" y="1143000"/>
            <a:ext cx="6016625" cy="5364162"/>
          </a:xfrm>
          <a:noFill/>
          <a:ln w="38100">
            <a:solidFill>
              <a:schemeClr val="tx2"/>
            </a:solidFill>
          </a:ln>
        </p:spPr>
      </p:pic>
      <p:sp>
        <p:nvSpPr>
          <p:cNvPr id="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0"/>
            <a:ext cx="8540750" cy="1143000"/>
          </a:xfrm>
        </p:spPr>
        <p:txBody>
          <a:bodyPr/>
          <a:lstStyle/>
          <a:p>
            <a:r>
              <a:rPr lang="en-US" sz="3200" dirty="0" smtClean="0"/>
              <a:t>Gender and ICT Literacy Levels: Comparison Report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E5FA-0D91-44B4-BC8B-363C14055FF9}" type="slidenum">
              <a:rPr lang="en-US"/>
              <a:pPr/>
              <a:t>27</a:t>
            </a:fld>
            <a:endParaRPr lang="en-US"/>
          </a:p>
        </p:txBody>
      </p:sp>
      <p:sp>
        <p:nvSpPr>
          <p:cNvPr id="314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-152400"/>
            <a:ext cx="8540750" cy="1143000"/>
          </a:xfrm>
        </p:spPr>
        <p:txBody>
          <a:bodyPr/>
          <a:lstStyle/>
          <a:p>
            <a:r>
              <a:rPr lang="en-US" sz="3200" dirty="0" smtClean="0"/>
              <a:t>CONCULSIONS</a:t>
            </a:r>
            <a:endParaRPr lang="en-US" sz="2400" dirty="0"/>
          </a:p>
        </p:txBody>
      </p:sp>
      <p:sp>
        <p:nvSpPr>
          <p:cNvPr id="3143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533400" y="914400"/>
            <a:ext cx="8458200" cy="2209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</a:pPr>
            <a:endParaRPr lang="en-US" sz="250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US" sz="2500"/>
          </a:p>
        </p:txBody>
      </p:sp>
      <p:sp>
        <p:nvSpPr>
          <p:cNvPr id="314375" name="Rectangle 7"/>
          <p:cNvSpPr>
            <a:spLocks noGrp="1" noChangeArrowheads="1"/>
          </p:cNvSpPr>
          <p:nvPr>
            <p:ph sz="quarter" idx="2"/>
          </p:nvPr>
        </p:nvSpPr>
        <p:spPr>
          <a:xfrm>
            <a:off x="152400" y="762000"/>
            <a:ext cx="4419600" cy="5943600"/>
          </a:xfrm>
          <a:noFill/>
          <a:ln/>
        </p:spPr>
        <p:txBody>
          <a:bodyPr/>
          <a:lstStyle/>
          <a:p>
            <a:r>
              <a:rPr lang="en-US" sz="2800" u="sng" dirty="0"/>
              <a:t>Pre-self-report</a:t>
            </a:r>
          </a:p>
          <a:p>
            <a:pPr lvl="1"/>
            <a:r>
              <a:rPr lang="en-US" sz="2400" dirty="0"/>
              <a:t>5/13 ICT items: above the expected level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African-Americans: the lowest ranking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Hispanics: the second lowest ranking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The females: a significant lower ICT score than the males</a:t>
            </a:r>
          </a:p>
          <a:p>
            <a:pPr lvl="1">
              <a:buFont typeface="Wingdings" pitchFamily="2" charset="2"/>
              <a:buNone/>
            </a:pPr>
            <a:endParaRPr lang="en-US" sz="2500" dirty="0"/>
          </a:p>
        </p:txBody>
      </p:sp>
      <p:sp>
        <p:nvSpPr>
          <p:cNvPr id="314376" name="Rectangle 8"/>
          <p:cNvSpPr>
            <a:spLocks noGrp="1" noChangeArrowheads="1"/>
          </p:cNvSpPr>
          <p:nvPr>
            <p:ph sz="quarter" idx="3"/>
          </p:nvPr>
        </p:nvSpPr>
        <p:spPr>
          <a:xfrm>
            <a:off x="4495800" y="762000"/>
            <a:ext cx="4648200" cy="2135188"/>
          </a:xfrm>
          <a:noFill/>
          <a:ln/>
        </p:spPr>
        <p:txBody>
          <a:bodyPr/>
          <a:lstStyle/>
          <a:p>
            <a:r>
              <a:rPr lang="en-US" sz="2800" u="sng"/>
              <a:t>Comparison</a:t>
            </a:r>
          </a:p>
          <a:p>
            <a:pPr lvl="1"/>
            <a:r>
              <a:rPr lang="en-US" sz="2400"/>
              <a:t>13/13 ICT items: above the expected level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African-Americans: the third highest ranking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Hispanics: the highest  ranking 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The females: a significant improvement in all of the items</a:t>
            </a:r>
          </a:p>
          <a:p>
            <a:pPr lvl="1"/>
            <a:endParaRPr lang="en-US" sz="800"/>
          </a:p>
          <a:p>
            <a:pPr lvl="1"/>
            <a:r>
              <a:rPr lang="en-US" sz="2400"/>
              <a:t>White/Non-Hispanics: a significantly improvement in 12/13 ICT items</a:t>
            </a:r>
          </a:p>
          <a:p>
            <a:pPr lvl="1"/>
            <a:endParaRPr lang="en-US" sz="2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14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314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314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314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3143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143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143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143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143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25D2-562D-43BB-B2E6-1870DF9F4C25}" type="slidenum">
              <a:rPr lang="en-US"/>
              <a:pPr/>
              <a:t>28</a:t>
            </a:fld>
            <a:endParaRPr lang="en-US"/>
          </a:p>
        </p:txBody>
      </p:sp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/>
              <a:t>IMPLICATIONS</a:t>
            </a:r>
            <a:endParaRPr lang="en-US" sz="2000"/>
          </a:p>
        </p:txBody>
      </p:sp>
      <p:sp>
        <p:nvSpPr>
          <p:cNvPr id="2990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1447800"/>
            <a:ext cx="7772400" cy="4530725"/>
          </a:xfrm>
        </p:spPr>
        <p:txBody>
          <a:bodyPr/>
          <a:lstStyle/>
          <a:p>
            <a:r>
              <a:rPr lang="en-US" altLang="zh-TW" sz="3600">
                <a:ea typeface="新細明體" pitchFamily="18" charset="-120"/>
              </a:rPr>
              <a:t>The introductory computer course:</a:t>
            </a:r>
          </a:p>
          <a:p>
            <a:endParaRPr lang="en-US" altLang="zh-TW" sz="1800">
              <a:ea typeface="新細明體" pitchFamily="18" charset="-120"/>
            </a:endParaRPr>
          </a:p>
          <a:p>
            <a:pPr lvl="1"/>
            <a:r>
              <a:rPr lang="en-US" altLang="zh-TW" sz="3200">
                <a:ea typeface="新細明體" pitchFamily="18" charset="-120"/>
              </a:rPr>
              <a:t>Reduce the technological gaps within sub-populations</a:t>
            </a:r>
          </a:p>
          <a:p>
            <a:pPr lvl="1"/>
            <a:r>
              <a:rPr lang="en-US" altLang="zh-TW" sz="3200">
                <a:ea typeface="新細明體" pitchFamily="18" charset="-120"/>
              </a:rPr>
              <a:t>Strengthen the weakness in technological areas</a:t>
            </a:r>
          </a:p>
          <a:p>
            <a:pPr lvl="1"/>
            <a:r>
              <a:rPr lang="en-US" altLang="zh-TW" sz="3200">
                <a:ea typeface="新細明體" pitchFamily="18" charset="-120"/>
              </a:rPr>
              <a:t>Broaden the interest for selecting degree majors</a:t>
            </a:r>
          </a:p>
          <a:p>
            <a:endParaRPr lang="en-US" altLang="zh-TW" sz="140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9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9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B797B-75A4-4553-8C41-573EB8E704DC}" type="slidenum">
              <a:rPr lang="en-US"/>
              <a:pPr/>
              <a:t>29</a:t>
            </a:fld>
            <a:endParaRPr lang="en-US"/>
          </a:p>
        </p:txBody>
      </p:sp>
      <p:sp>
        <p:nvSpPr>
          <p:cNvPr id="339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600"/>
              <a:t>IMPLICATIONS (cont.)</a:t>
            </a:r>
          </a:p>
        </p:txBody>
      </p:sp>
      <p:sp>
        <p:nvSpPr>
          <p:cNvPr id="339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14400" y="1447800"/>
            <a:ext cx="7772400" cy="4530725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altLang="zh-TW" sz="1400">
              <a:ea typeface="新細明體" pitchFamily="18" charset="-120"/>
            </a:endParaRPr>
          </a:p>
          <a:p>
            <a:r>
              <a:rPr lang="en-US" altLang="zh-TW" sz="3600">
                <a:ea typeface="新細明體" pitchFamily="18" charset="-120"/>
              </a:rPr>
              <a:t>The findings support the needs of introductory computer courses in the vulnerable institutions</a:t>
            </a:r>
          </a:p>
          <a:p>
            <a:endParaRPr lang="en-US" altLang="zh-TW" sz="1800">
              <a:ea typeface="新細明體" pitchFamily="18" charset="-120"/>
            </a:endParaRPr>
          </a:p>
          <a:p>
            <a:pPr lvl="1"/>
            <a:r>
              <a:rPr lang="en-US" altLang="zh-TW" sz="3200">
                <a:ea typeface="新細明體" pitchFamily="18" charset="-120"/>
              </a:rPr>
              <a:t>Subpopulations</a:t>
            </a:r>
          </a:p>
          <a:p>
            <a:pPr lvl="1"/>
            <a:r>
              <a:rPr lang="en-US" altLang="zh-TW" sz="3200">
                <a:ea typeface="新細明體" pitchFamily="18" charset="-120"/>
              </a:rPr>
              <a:t>Valuable courses</a:t>
            </a:r>
          </a:p>
          <a:p>
            <a:pPr lvl="1"/>
            <a:r>
              <a:rPr lang="en-US" altLang="zh-TW" sz="3200">
                <a:ea typeface="新細明體" pitchFamily="18" charset="-120"/>
              </a:rPr>
              <a:t>Individual needs</a:t>
            </a:r>
            <a:endParaRPr lang="en-US" altLang="zh-TW" sz="110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9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9B85B-0B8C-494F-ADAF-8F153E285F86}" type="slidenum">
              <a:rPr lang="en-US"/>
              <a:pPr/>
              <a:t>3</a:t>
            </a:fld>
            <a:endParaRPr lang="en-US"/>
          </a:p>
        </p:txBody>
      </p:sp>
      <p:sp>
        <p:nvSpPr>
          <p:cNvPr id="2344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40750" cy="1143000"/>
          </a:xfrm>
        </p:spPr>
        <p:txBody>
          <a:bodyPr/>
          <a:lstStyle/>
          <a:p>
            <a:r>
              <a:rPr lang="en-US" sz="3200" dirty="0"/>
              <a:t>STATEMENT OF PURPOSE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2344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498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3000" dirty="0">
                <a:ea typeface="新細明體" pitchFamily="18" charset="-120"/>
              </a:rPr>
              <a:t>Analyze the Millennial Generation (MG) regarding: </a:t>
            </a:r>
          </a:p>
          <a:p>
            <a:pPr>
              <a:lnSpc>
                <a:spcPct val="90000"/>
              </a:lnSpc>
            </a:pPr>
            <a:endParaRPr lang="en-US" altLang="zh-TW" sz="12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</a:pPr>
            <a:r>
              <a:rPr lang="en-US" altLang="zh-TW" sz="3000" dirty="0">
                <a:ea typeface="新細明體" pitchFamily="18" charset="-120"/>
              </a:rPr>
              <a:t>information and communication technology (ICT) literacy </a:t>
            </a:r>
            <a:r>
              <a:rPr lang="en-US" altLang="zh-TW" sz="3000" dirty="0" smtClean="0">
                <a:ea typeface="新細明體" pitchFamily="18" charset="-120"/>
              </a:rPr>
              <a:t>levels</a:t>
            </a:r>
          </a:p>
          <a:p>
            <a:pPr lvl="1">
              <a:lnSpc>
                <a:spcPct val="90000"/>
              </a:lnSpc>
            </a:pPr>
            <a:r>
              <a:rPr lang="en-US" altLang="zh-TW" sz="3000" dirty="0" smtClean="0">
                <a:ea typeface="新細明體" pitchFamily="18" charset="-120"/>
              </a:rPr>
              <a:t>ICT literacy levels regarding to ethnicity and gender</a:t>
            </a:r>
            <a:endParaRPr lang="en-US" altLang="zh-TW" sz="3000" dirty="0">
              <a:ea typeface="新細明體" pitchFamily="18" charset="-120"/>
            </a:endParaRPr>
          </a:p>
          <a:p>
            <a:pPr lvl="1">
              <a:lnSpc>
                <a:spcPct val="90000"/>
              </a:lnSpc>
              <a:buNone/>
            </a:pPr>
            <a:endParaRPr lang="en-US" altLang="zh-TW" sz="800" dirty="0">
              <a:ea typeface="新細明體" pitchFamily="18" charset="-120"/>
            </a:endParaRP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altLang="zh-TW" sz="3000" dirty="0" smtClean="0">
                <a:ea typeface="新細明體" pitchFamily="18" charset="-120"/>
              </a:rPr>
              <a:t>Before and after they take the introductory computer course. </a:t>
            </a:r>
            <a:endParaRPr lang="en-US" altLang="zh-TW" sz="3000" dirty="0">
              <a:ea typeface="新細明體" pitchFamily="18" charset="-120"/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altLang="zh-TW" sz="1200" dirty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3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34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234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E871-91EC-4393-8A92-FC19F0078BA3}" type="slidenum">
              <a:rPr lang="en-US"/>
              <a:pPr/>
              <a:t>30</a:t>
            </a:fld>
            <a:endParaRPr lang="en-US"/>
          </a:p>
        </p:txBody>
      </p:sp>
      <p:sp>
        <p:nvSpPr>
          <p:cNvPr id="345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345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The leaderships</a:t>
            </a:r>
            <a:r>
              <a:rPr lang="en-US" sz="4400" dirty="0" smtClean="0"/>
              <a:t>:</a:t>
            </a:r>
          </a:p>
          <a:p>
            <a:pPr lvl="1"/>
            <a:r>
              <a:rPr lang="en-US" sz="3600" dirty="0" smtClean="0"/>
              <a:t>The higher education institutions</a:t>
            </a:r>
          </a:p>
          <a:p>
            <a:pPr lvl="1"/>
            <a:r>
              <a:rPr lang="en-US" sz="3600" dirty="0" smtClean="0"/>
              <a:t>The legislators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n-US" sz="4000" dirty="0" smtClean="0"/>
              <a:t>The oncoming challenges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Arial" charset="0"/>
              <a:buChar char="►"/>
            </a:pPr>
            <a:r>
              <a:rPr lang="en-US" sz="4000" dirty="0" smtClean="0"/>
              <a:t>The needs of the students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Arial" charset="0"/>
              <a:buChar char="►"/>
            </a:pPr>
            <a:endParaRPr lang="en-US" sz="4000" dirty="0" smtClean="0"/>
          </a:p>
          <a:p>
            <a:endParaRPr lang="en-US" sz="4400" dirty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5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45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5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45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5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1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32D65-8C67-40A7-A375-152F8445EA94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1026" name="Picture 2" descr="C:\Program Files\Microsoft Office\MEDIA\CAGCAT10\j0300520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05398" y="2895601"/>
            <a:ext cx="3090602" cy="2657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2D326-6816-4993-A3C4-D6235F2C8B28}" type="slidenum">
              <a:rPr lang="en-US"/>
              <a:pPr/>
              <a:t>4</a:t>
            </a:fld>
            <a:endParaRPr lang="en-US"/>
          </a:p>
        </p:txBody>
      </p:sp>
      <p:sp>
        <p:nvSpPr>
          <p:cNvPr id="2375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81000"/>
            <a:ext cx="8540750" cy="1143000"/>
          </a:xfrm>
        </p:spPr>
        <p:txBody>
          <a:bodyPr/>
          <a:lstStyle/>
          <a:p>
            <a:r>
              <a:rPr lang="en-US" sz="3200"/>
              <a:t>RESEARCH QUESTIONS</a:t>
            </a:r>
            <a:br>
              <a:rPr lang="en-US" sz="3200"/>
            </a:br>
            <a:endParaRPr lang="en-US" sz="3200"/>
          </a:p>
        </p:txBody>
      </p:sp>
      <p:sp>
        <p:nvSpPr>
          <p:cNvPr id="2375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371600"/>
            <a:ext cx="8540750" cy="4498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1. </a:t>
            </a:r>
            <a:r>
              <a:rPr lang="en-US" sz="2800" dirty="0" smtClean="0"/>
              <a:t>What is the competency (ICT literacy) of students who do not take an introductory computer course?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dirty="0"/>
              <a:t>2. </a:t>
            </a:r>
            <a:r>
              <a:rPr lang="en-US" sz="2800" dirty="0" smtClean="0"/>
              <a:t>To what degree does the introductory computer course improve the college students’ ICT literacy levels?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3. Is there a need to designate the introductory computer course as a developmental course as is done in English and Mathematics?</a:t>
            </a:r>
            <a:endParaRPr lang="en-US" sz="2800" dirty="0"/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AD800-7450-4826-B157-B396F4F0993B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THE METHODOLOGY: SELECTION OF PARTICIPANTS</a:t>
            </a:r>
            <a:endParaRPr lang="en-US" altLang="zh-TW" sz="3200">
              <a:ea typeface="新細明體" pitchFamily="18" charset="-120"/>
            </a:endParaRPr>
          </a:p>
        </p:txBody>
      </p:sp>
      <p:sp>
        <p:nvSpPr>
          <p:cNvPr id="2170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762000" y="1524000"/>
            <a:ext cx="8153400" cy="4572000"/>
          </a:xfrm>
        </p:spPr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Population</a:t>
            </a:r>
          </a:p>
          <a:p>
            <a:pPr lvl="1"/>
            <a:r>
              <a:rPr lang="en-US" altLang="zh-TW" sz="2500">
                <a:ea typeface="新細明體" pitchFamily="18" charset="-120"/>
              </a:rPr>
              <a:t>14,411 students</a:t>
            </a:r>
            <a:endParaRPr lang="en-US" altLang="zh-TW" sz="1800">
              <a:ea typeface="新細明體" pitchFamily="18" charset="-120"/>
            </a:endParaRPr>
          </a:p>
          <a:p>
            <a:r>
              <a:rPr lang="en-US" altLang="zh-TW" sz="2800">
                <a:ea typeface="新細明體" pitchFamily="18" charset="-120"/>
              </a:rPr>
              <a:t>The purposeful sample</a:t>
            </a:r>
          </a:p>
          <a:p>
            <a:pPr lvl="1"/>
            <a:r>
              <a:rPr lang="en-US" altLang="zh-TW" sz="2500">
                <a:ea typeface="新細明體" pitchFamily="18" charset="-120"/>
              </a:rPr>
              <a:t>815 accessible purposeful samples</a:t>
            </a:r>
          </a:p>
          <a:p>
            <a:pPr lvl="1">
              <a:buFont typeface="Wingdings" pitchFamily="2" charset="2"/>
              <a:buNone/>
            </a:pPr>
            <a:endParaRPr lang="en-US" altLang="zh-TW" sz="1800">
              <a:ea typeface="新細明體" pitchFamily="18" charset="-120"/>
            </a:endParaRPr>
          </a:p>
          <a:p>
            <a:r>
              <a:rPr lang="en-US" altLang="zh-TW" sz="2800">
                <a:ea typeface="新細明體" pitchFamily="18" charset="-120"/>
              </a:rPr>
              <a:t>The minimal total sample sizes: 620 for the independent samples (Gall, Gall, &amp; Borg ,2003)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t tests with alpha level : 0.05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a small effective size</a:t>
            </a:r>
          </a:p>
          <a:p>
            <a:pPr lvl="1"/>
            <a:r>
              <a:rPr lang="en-US" altLang="zh-TW" sz="2400">
                <a:ea typeface="新細明體" pitchFamily="18" charset="-120"/>
              </a:rPr>
              <a:t>statistical power: 0.7 (</a:t>
            </a:r>
            <a:r>
              <a:rPr lang="en-US" altLang="zh-TW" sz="2400" i="1">
                <a:ea typeface="新細明體" pitchFamily="18" charset="-120"/>
              </a:rPr>
              <a:t>N</a:t>
            </a:r>
            <a:r>
              <a:rPr lang="en-US" altLang="zh-TW" sz="2400">
                <a:ea typeface="新細明體" pitchFamily="18" charset="-120"/>
              </a:rPr>
              <a:t>) </a:t>
            </a:r>
            <a:endParaRPr lang="en-US" sz="240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7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17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17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17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17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17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D3023-9868-4D2B-AB0A-1D00CF27C14B}" type="slidenum">
              <a:rPr lang="en-US"/>
              <a:pPr/>
              <a:t>6</a:t>
            </a:fld>
            <a:endParaRPr lang="en-US"/>
          </a:p>
        </p:txBody>
      </p:sp>
      <p:sp>
        <p:nvSpPr>
          <p:cNvPr id="2508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>
                <a:ea typeface="新細明體" pitchFamily="18" charset="-120"/>
              </a:rPr>
              <a:t>STRATIFIED SAMPLING - GENDERS</a:t>
            </a:r>
          </a:p>
        </p:txBody>
      </p:sp>
      <p:graphicFrame>
        <p:nvGraphicFramePr>
          <p:cNvPr id="251459" name="Group 579"/>
          <p:cNvGraphicFramePr>
            <a:graphicFrameLocks noGrp="1"/>
          </p:cNvGraphicFramePr>
          <p:nvPr>
            <p:ph idx="1"/>
          </p:nvPr>
        </p:nvGraphicFramePr>
        <p:xfrm>
          <a:off x="304800" y="2171699"/>
          <a:ext cx="8534400" cy="3162301"/>
        </p:xfrm>
        <a:graphic>
          <a:graphicData uri="http://schemas.openxmlformats.org/drawingml/2006/table">
            <a:tbl>
              <a:tblPr/>
              <a:tblGrid>
                <a:gridCol w="1143000"/>
                <a:gridCol w="1219200"/>
                <a:gridCol w="1524000"/>
                <a:gridCol w="1295400"/>
                <a:gridCol w="1676400"/>
                <a:gridCol w="1676400"/>
              </a:tblGrid>
              <a:tr h="1285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Stratified Items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Colleted Samples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Stratified Samples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Stratified  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Demographic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Male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39.1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41.0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60.9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236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59.0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AEAC-8EC2-46F1-B2A7-28146031570E}" type="slidenum">
              <a:rPr lang="en-US"/>
              <a:pPr/>
              <a:t>7</a:t>
            </a:fld>
            <a:endParaRPr lang="en-US"/>
          </a:p>
        </p:txBody>
      </p:sp>
      <p:sp>
        <p:nvSpPr>
          <p:cNvPr id="2549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>
                <a:ea typeface="新細明體" pitchFamily="18" charset="-120"/>
              </a:rPr>
              <a:t>STRATIFIED SAMPLING - ETHNICITY</a:t>
            </a:r>
          </a:p>
        </p:txBody>
      </p:sp>
      <p:graphicFrame>
        <p:nvGraphicFramePr>
          <p:cNvPr id="255481" name="Group 505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534400" cy="4594226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524000"/>
                <a:gridCol w="1295400"/>
                <a:gridCol w="1600200"/>
                <a:gridCol w="1676400"/>
              </a:tblGrid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Stratified Items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Colleted Samples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Collected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Stratified Samples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Stratified  Sample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University Demographic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Percentages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African-American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15.6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54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13.5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13.4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1.1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White/Non-Hispanic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67.8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289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72.3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72.4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44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11.0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11.1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8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2.0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2.0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9F517-61C9-4897-9995-295C216A6AAB}" type="slidenum">
              <a:rPr lang="en-US"/>
              <a:pPr/>
              <a:t>8</a:t>
            </a:fld>
            <a:endParaRPr lang="en-US"/>
          </a:p>
        </p:txBody>
      </p:sp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76200"/>
            <a:ext cx="8229600" cy="1143000"/>
          </a:xfrm>
        </p:spPr>
        <p:txBody>
          <a:bodyPr/>
          <a:lstStyle/>
          <a:p>
            <a:r>
              <a:rPr lang="en-US" sz="3200"/>
              <a:t>INSTRUMENTATION (PART I)</a:t>
            </a: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9125" y="1219200"/>
            <a:ext cx="7273925" cy="3025775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en-US" altLang="zh-TW" sz="4100">
                <a:ea typeface="新細明體" pitchFamily="18" charset="-120"/>
              </a:rPr>
              <a:t>Demographic information</a:t>
            </a:r>
          </a:p>
          <a:p>
            <a:pPr marL="990600" lvl="1" indent="-533400"/>
            <a:r>
              <a:rPr lang="en-US" altLang="zh-TW" sz="4100">
                <a:ea typeface="新細明體" pitchFamily="18" charset="-120"/>
              </a:rPr>
              <a:t>Year of birth</a:t>
            </a:r>
          </a:p>
          <a:p>
            <a:pPr marL="990600" lvl="1" indent="-533400"/>
            <a:r>
              <a:rPr lang="en-US" altLang="zh-TW" sz="4100">
                <a:ea typeface="新細明體" pitchFamily="18" charset="-120"/>
              </a:rPr>
              <a:t>Student classification</a:t>
            </a:r>
          </a:p>
          <a:p>
            <a:pPr marL="990600" lvl="1" indent="-533400"/>
            <a:r>
              <a:rPr lang="en-US" altLang="zh-TW" sz="4100">
                <a:ea typeface="新細明體" pitchFamily="18" charset="-120"/>
              </a:rPr>
              <a:t>College major</a:t>
            </a:r>
          </a:p>
          <a:p>
            <a:pPr marL="990600" lvl="1" indent="-533400"/>
            <a:r>
              <a:rPr lang="en-US" altLang="zh-TW" sz="4100">
                <a:ea typeface="新細明體" pitchFamily="18" charset="-120"/>
              </a:rPr>
              <a:t>Gender</a:t>
            </a:r>
          </a:p>
          <a:p>
            <a:pPr marL="990600" lvl="1" indent="-533400"/>
            <a:r>
              <a:rPr lang="en-US" altLang="zh-TW" sz="4100">
                <a:ea typeface="新細明體" pitchFamily="18" charset="-120"/>
              </a:rPr>
              <a:t>Ethnicity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006B-0EB5-48FA-96AA-33AEAFAC4F42}" type="slidenum">
              <a:rPr lang="en-US"/>
              <a:pPr/>
              <a:t>9</a:t>
            </a:fld>
            <a:endParaRPr lang="en-US"/>
          </a:p>
        </p:txBody>
      </p:sp>
      <p:sp>
        <p:nvSpPr>
          <p:cNvPr id="3235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38200" y="76200"/>
            <a:ext cx="8229600" cy="1143000"/>
          </a:xfrm>
        </p:spPr>
        <p:txBody>
          <a:bodyPr/>
          <a:lstStyle/>
          <a:p>
            <a:r>
              <a:rPr lang="en-US" sz="3200"/>
              <a:t>INSTRUMENTATION (PART I)</a:t>
            </a:r>
          </a:p>
        </p:txBody>
      </p:sp>
      <p:sp>
        <p:nvSpPr>
          <p:cNvPr id="32358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619125" y="1219200"/>
            <a:ext cx="7273925" cy="302577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altLang="zh-TW" sz="3300">
                <a:ea typeface="新細明體" pitchFamily="18" charset="-120"/>
              </a:rPr>
              <a:t>Prior experiences with computers</a:t>
            </a:r>
          </a:p>
          <a:p>
            <a:pPr marL="990600" lvl="1" indent="-533400">
              <a:lnSpc>
                <a:spcPct val="80000"/>
              </a:lnSpc>
            </a:pPr>
            <a:endParaRPr lang="en-US" altLang="zh-TW" sz="3300">
              <a:ea typeface="新細明體" pitchFamily="18" charset="-12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Experiences with multimedia classroom environments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Communication methods preference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Hours working with computers for coursework 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Grade point average</a:t>
            </a:r>
          </a:p>
          <a:p>
            <a:pPr marL="990600" lvl="1" indent="-533400">
              <a:lnSpc>
                <a:spcPct val="80000"/>
              </a:lnSpc>
            </a:pPr>
            <a:r>
              <a:rPr lang="en-US" altLang="zh-TW" sz="3300">
                <a:ea typeface="新細明體" pitchFamily="18" charset="-120"/>
              </a:rPr>
              <a:t>Ownership of digital devices </a:t>
            </a: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2734</TotalTime>
  <Words>950</Words>
  <Application>Microsoft PowerPoint</Application>
  <PresentationFormat>On-screen Show (4:3)</PresentationFormat>
  <Paragraphs>282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Compass</vt:lpstr>
      <vt:lpstr>Information and Communication Technology Literacy Issues in Higher Education</vt:lpstr>
      <vt:lpstr>STATEMENT OF THE PROBLEM</vt:lpstr>
      <vt:lpstr>STATEMENT OF PURPOSE </vt:lpstr>
      <vt:lpstr>RESEARCH QUESTIONS </vt:lpstr>
      <vt:lpstr>THE METHODOLOGY: SELECTION OF PARTICIPANTS</vt:lpstr>
      <vt:lpstr>STRATIFIED SAMPLING - GENDERS</vt:lpstr>
      <vt:lpstr>STRATIFIED SAMPLING - ETHNICITY</vt:lpstr>
      <vt:lpstr>INSTRUMENTATION (PART I)</vt:lpstr>
      <vt:lpstr>INSTRUMENTATION (PART I)</vt:lpstr>
      <vt:lpstr>INSTRUMENTATION (PART II)</vt:lpstr>
      <vt:lpstr>INSTRUMENTATION (PART II)</vt:lpstr>
      <vt:lpstr>INSTRUMENTATION: Reliability  </vt:lpstr>
      <vt:lpstr>DATA COLLECTION</vt:lpstr>
      <vt:lpstr>DATA ANALYSIS:  </vt:lpstr>
      <vt:lpstr>RESEARCH QUESTION 1</vt:lpstr>
      <vt:lpstr>ICT Literacy Levels: Pre-self-report  </vt:lpstr>
      <vt:lpstr>RESEARCH QUESTION 2</vt:lpstr>
      <vt:lpstr>ICT Literacy Levels: Post-self-report  </vt:lpstr>
      <vt:lpstr>ICT Literacy Levels: Comparison Report  </vt:lpstr>
      <vt:lpstr>RESEARCH QUESTION 3</vt:lpstr>
      <vt:lpstr>Ethnicity and ICT Literacy Levels: Pre-self-report</vt:lpstr>
      <vt:lpstr>Ethnicity and ICT Literacy Levels: Post-self-report</vt:lpstr>
      <vt:lpstr>Ethnicity: Comparison Report </vt:lpstr>
      <vt:lpstr>Gender and ICT Literacy Levels: Pre-self-report</vt:lpstr>
      <vt:lpstr>Gender and ICT Literacy Levels: Post-self-report</vt:lpstr>
      <vt:lpstr>Gender and ICT Literacy Levels: Comparison Report</vt:lpstr>
      <vt:lpstr>CONCULSIONS</vt:lpstr>
      <vt:lpstr>IMPLICATIONS</vt:lpstr>
      <vt:lpstr>IMPLICATIONS (cont.)</vt:lpstr>
      <vt:lpstr>THE END</vt:lpstr>
      <vt:lpstr>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INTERNATIONAL COMPARATIVE ANALYSIS OF THE MILLENNIAL GENERATION’S COMPUTER TECHNOLOGY LITERACY LEVELS AND COMFORT WITH DIGITAL LIFE ENVIRONMENTS</dc:title>
  <dc:creator>Shannon</dc:creator>
  <cp:lastModifiedBy>Li-Jen Shannon</cp:lastModifiedBy>
  <cp:revision>95</cp:revision>
  <dcterms:created xsi:type="dcterms:W3CDTF">2006-04-15T05:24:40Z</dcterms:created>
  <dcterms:modified xsi:type="dcterms:W3CDTF">2007-11-03T00:58:57Z</dcterms:modified>
</cp:coreProperties>
</file>