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83" r:id="rId4"/>
    <p:sldId id="265" r:id="rId5"/>
    <p:sldId id="269" r:id="rId6"/>
    <p:sldId id="260" r:id="rId7"/>
    <p:sldId id="284" r:id="rId8"/>
    <p:sldId id="288" r:id="rId9"/>
    <p:sldId id="285" r:id="rId10"/>
    <p:sldId id="286" r:id="rId11"/>
    <p:sldId id="287" r:id="rId12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993300"/>
    <a:srgbClr val="FFCC00"/>
    <a:srgbClr val="CC0099"/>
    <a:srgbClr val="CC6600"/>
    <a:srgbClr val="996633"/>
    <a:srgbClr val="FFCC99"/>
    <a:srgbClr val="CC9900"/>
    <a:srgbClr val="FFCC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4" autoAdjust="0"/>
    <p:restoredTop sz="94714" autoAdjust="0"/>
  </p:normalViewPr>
  <p:slideViewPr>
    <p:cSldViewPr>
      <p:cViewPr varScale="1">
        <p:scale>
          <a:sx n="84" d="100"/>
          <a:sy n="84" d="100"/>
        </p:scale>
        <p:origin x="-105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1" sz="1200"/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1" sz="1200"/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kumimoji="1" sz="1200"/>
            </a:lvl1pPr>
          </a:lstStyle>
          <a:p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kumimoji="1" sz="1200"/>
            </a:lvl1pPr>
          </a:lstStyle>
          <a:p>
            <a:fld id="{DD900FF6-803F-4090-8E04-FDAF65FF078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57" name="Rectangle 9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fld id="{6FAD9137-0D90-4BCE-A132-529B2E92680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D9137-0D90-4BCE-A132-529B2E92680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D9137-0D90-4BCE-A132-529B2E92680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D9137-0D90-4BCE-A132-529B2E92680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D9137-0D90-4BCE-A132-529B2E92680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D9137-0D90-4BCE-A132-529B2E92680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D9137-0D90-4BCE-A132-529B2E92680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D9137-0D90-4BCE-A132-529B2E92680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D9137-0D90-4BCE-A132-529B2E92680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D9137-0D90-4BCE-A132-529B2E92680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D9137-0D90-4BCE-A132-529B2E92680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AD9137-0D90-4BCE-A132-529B2E92680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Line 2"/>
          <p:cNvSpPr>
            <a:spLocks noChangeShapeType="1"/>
          </p:cNvSpPr>
          <p:nvPr/>
        </p:nvSpPr>
        <p:spPr bwMode="auto">
          <a:xfrm>
            <a:off x="2895600" y="4303713"/>
            <a:ext cx="32766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752600"/>
          </a:xfrm>
        </p:spPr>
        <p:txBody>
          <a:bodyPr anchor="t"/>
          <a:lstStyle>
            <a:lvl1pPr algn="ctr">
              <a:lnSpc>
                <a:spcPct val="9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400800" cy="1524000"/>
          </a:xfrm>
        </p:spPr>
        <p:txBody>
          <a:bodyPr anchor="ctr"/>
          <a:lstStyle>
            <a:lvl1pPr marL="0" indent="0" algn="ctr">
              <a:lnSpc>
                <a:spcPct val="80000"/>
              </a:lnSpc>
              <a:buFont typeface="Wingdings" pitchFamily="2" charset="2"/>
              <a:buNone/>
              <a:defRPr sz="24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0" y="1066800"/>
            <a:ext cx="8686800" cy="5334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grpSp>
        <p:nvGrpSpPr>
          <p:cNvPr id="30726" name="Group 6"/>
          <p:cNvGrpSpPr>
            <a:grpSpLocks/>
          </p:cNvGrpSpPr>
          <p:nvPr/>
        </p:nvGrpSpPr>
        <p:grpSpPr bwMode="auto">
          <a:xfrm>
            <a:off x="533400" y="0"/>
            <a:ext cx="3276600" cy="2133600"/>
            <a:chOff x="336" y="0"/>
            <a:chExt cx="2064" cy="1344"/>
          </a:xfrm>
        </p:grpSpPr>
        <p:sp>
          <p:nvSpPr>
            <p:cNvPr id="30727" name="Rectangle 7"/>
            <p:cNvSpPr>
              <a:spLocks noChangeArrowheads="1"/>
            </p:cNvSpPr>
            <p:nvPr/>
          </p:nvSpPr>
          <p:spPr bwMode="auto">
            <a:xfrm>
              <a:off x="1008" y="672"/>
              <a:ext cx="336" cy="336"/>
            </a:xfrm>
            <a:prstGeom prst="rect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28" name="Rectangle 8"/>
            <p:cNvSpPr>
              <a:spLocks noChangeArrowheads="1"/>
            </p:cNvSpPr>
            <p:nvPr/>
          </p:nvSpPr>
          <p:spPr bwMode="auto">
            <a:xfrm>
              <a:off x="1344" y="1008"/>
              <a:ext cx="336" cy="336"/>
            </a:xfrm>
            <a:prstGeom prst="rect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>
              <a:off x="1728" y="336"/>
              <a:ext cx="336" cy="336"/>
            </a:xfrm>
            <a:prstGeom prst="rect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>
              <a:off x="2064" y="672"/>
              <a:ext cx="336" cy="336"/>
            </a:xfrm>
            <a:prstGeom prst="rect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>
              <a:off x="672" y="336"/>
              <a:ext cx="336" cy="336"/>
            </a:xfrm>
            <a:prstGeom prst="rect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>
              <a:off x="336" y="0"/>
              <a:ext cx="336" cy="336"/>
            </a:xfrm>
            <a:prstGeom prst="rect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0733" name="Group 13"/>
          <p:cNvGrpSpPr>
            <a:grpSpLocks/>
          </p:cNvGrpSpPr>
          <p:nvPr/>
        </p:nvGrpSpPr>
        <p:grpSpPr bwMode="auto">
          <a:xfrm>
            <a:off x="533400" y="0"/>
            <a:ext cx="3276600" cy="2133600"/>
            <a:chOff x="2736" y="96"/>
            <a:chExt cx="2064" cy="1344"/>
          </a:xfrm>
        </p:grpSpPr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3408" y="768"/>
              <a:ext cx="336" cy="336"/>
            </a:xfrm>
            <a:prstGeom prst="rect">
              <a:avLst/>
            </a:prstGeom>
            <a:solidFill>
              <a:schemeClr val="accent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5" name="Rectangle 15"/>
            <p:cNvSpPr>
              <a:spLocks noChangeArrowheads="1"/>
            </p:cNvSpPr>
            <p:nvPr/>
          </p:nvSpPr>
          <p:spPr bwMode="auto">
            <a:xfrm>
              <a:off x="3744" y="1104"/>
              <a:ext cx="336" cy="336"/>
            </a:xfrm>
            <a:prstGeom prst="rect">
              <a:avLst/>
            </a:prstGeom>
            <a:solidFill>
              <a:schemeClr val="accent1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6" name="Rectangle 16"/>
            <p:cNvSpPr>
              <a:spLocks noChangeArrowheads="1"/>
            </p:cNvSpPr>
            <p:nvPr/>
          </p:nvSpPr>
          <p:spPr bwMode="auto">
            <a:xfrm>
              <a:off x="4128" y="432"/>
              <a:ext cx="336" cy="336"/>
            </a:xfrm>
            <a:prstGeom prst="rect">
              <a:avLst/>
            </a:prstGeom>
            <a:solidFill>
              <a:schemeClr val="accent1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7" name="Rectangle 17"/>
            <p:cNvSpPr>
              <a:spLocks noChangeArrowheads="1"/>
            </p:cNvSpPr>
            <p:nvPr/>
          </p:nvSpPr>
          <p:spPr bwMode="auto">
            <a:xfrm>
              <a:off x="4464" y="768"/>
              <a:ext cx="336" cy="336"/>
            </a:xfrm>
            <a:prstGeom prst="rect">
              <a:avLst/>
            </a:prstGeom>
            <a:solidFill>
              <a:schemeClr val="bg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8" name="Rectangle 18"/>
            <p:cNvSpPr>
              <a:spLocks noChangeArrowheads="1"/>
            </p:cNvSpPr>
            <p:nvPr/>
          </p:nvSpPr>
          <p:spPr bwMode="auto">
            <a:xfrm>
              <a:off x="3072" y="432"/>
              <a:ext cx="336" cy="336"/>
            </a:xfrm>
            <a:prstGeom prst="rect">
              <a:avLst/>
            </a:prstGeom>
            <a:solidFill>
              <a:schemeClr val="tx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9" name="Rectangle 19"/>
            <p:cNvSpPr>
              <a:spLocks noChangeArrowheads="1"/>
            </p:cNvSpPr>
            <p:nvPr/>
          </p:nvSpPr>
          <p:spPr bwMode="auto">
            <a:xfrm>
              <a:off x="2736" y="96"/>
              <a:ext cx="336" cy="336"/>
            </a:xfrm>
            <a:prstGeom prst="rect">
              <a:avLst/>
            </a:prstGeom>
            <a:solidFill>
              <a:schemeClr val="bg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40" name="Rectangle 20"/>
          <p:cNvSpPr>
            <a:spLocks noChangeArrowheads="1"/>
          </p:cNvSpPr>
          <p:nvPr/>
        </p:nvSpPr>
        <p:spPr bwMode="auto">
          <a:xfrm>
            <a:off x="4114800" y="4191000"/>
            <a:ext cx="211138" cy="211138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30741" name="Rectangle 21"/>
          <p:cNvSpPr>
            <a:spLocks noChangeArrowheads="1"/>
          </p:cNvSpPr>
          <p:nvPr/>
        </p:nvSpPr>
        <p:spPr bwMode="auto">
          <a:xfrm>
            <a:off x="4419600" y="4191000"/>
            <a:ext cx="211138" cy="211138"/>
          </a:xfrm>
          <a:prstGeom prst="rect">
            <a:avLst/>
          </a:prstGeom>
          <a:solidFill>
            <a:schemeClr val="bg2"/>
          </a:solidFill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30742" name="Rectangle 22"/>
          <p:cNvSpPr>
            <a:spLocks noChangeArrowheads="1"/>
          </p:cNvSpPr>
          <p:nvPr/>
        </p:nvSpPr>
        <p:spPr bwMode="auto">
          <a:xfrm>
            <a:off x="4724400" y="4191000"/>
            <a:ext cx="211138" cy="211138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30743" name="Rectangle 23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418923E4-2995-40AD-8F10-E240A96C8FFC}" type="datetime1">
              <a:rPr lang="en-US"/>
              <a:pPr/>
              <a:t>11/3/2007</a:t>
            </a:fld>
            <a:endParaRPr lang="en-US"/>
          </a:p>
        </p:txBody>
      </p:sp>
      <p:sp>
        <p:nvSpPr>
          <p:cNvPr id="30744" name="Rectangle 2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DSI 2006 - San Antonio, TX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5838FB-7871-4EBC-9DBC-C5E6528080B2}" type="datetime1">
              <a:rPr lang="en-US"/>
              <a:pPr/>
              <a:t>11/3/2007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DSI 2006 - San Antonio, 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1C065B-C2FF-401B-9DDC-A7C8DAC27D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1219200"/>
            <a:ext cx="17716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219200"/>
            <a:ext cx="51625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57DFCF-FF83-4713-B2FB-64A4FBE29107}" type="datetime1">
              <a:rPr lang="en-US"/>
              <a:pPr/>
              <a:t>11/3/2007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DSI 2006 - San Antonio, 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FA6E44-79CC-480A-98DB-C3AC47DAF4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219200"/>
            <a:ext cx="7086600" cy="1447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295400" y="2819400"/>
            <a:ext cx="7086600" cy="3352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507163"/>
            <a:ext cx="1828800" cy="274637"/>
          </a:xfrm>
        </p:spPr>
        <p:txBody>
          <a:bodyPr/>
          <a:lstStyle>
            <a:lvl1pPr>
              <a:defRPr/>
            </a:lvl1pPr>
          </a:lstStyle>
          <a:p>
            <a:fld id="{D316BAAA-A374-4469-8038-B2998542FFFE}" type="datetime1">
              <a:rPr lang="en-US"/>
              <a:pPr/>
              <a:t>11/3/2007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507163"/>
            <a:ext cx="2895600" cy="27463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DSI 2006 - San Antonio, 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791200" y="6172200"/>
            <a:ext cx="762000" cy="609600"/>
          </a:xfrm>
        </p:spPr>
        <p:txBody>
          <a:bodyPr/>
          <a:lstStyle>
            <a:lvl1pPr>
              <a:defRPr/>
            </a:lvl1pPr>
          </a:lstStyle>
          <a:p>
            <a:fld id="{0D1061C7-687A-4283-A05F-3A362CA17F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215E38-68B6-4DB0-A844-E3BC268256E2}" type="datetime1">
              <a:rPr lang="en-US"/>
              <a:pPr/>
              <a:t>11/3/2007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DSI 2006 - San Antonio, 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6E1CEE-33EE-4F3B-9EE6-FA1294D3E6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219692-E809-4573-B962-F98049404D65}" type="datetime1">
              <a:rPr lang="en-US"/>
              <a:pPr/>
              <a:t>11/3/2007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DSI 2006 - San Antonio, 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04034A-0237-495C-9F09-EE23D0753A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819400"/>
            <a:ext cx="3467100" cy="335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2819400"/>
            <a:ext cx="3467100" cy="335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28632F-26E7-4695-ADD5-81A3E43F9D65}" type="datetime1">
              <a:rPr lang="en-US"/>
              <a:pPr/>
              <a:t>11/3/2007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DSI 2006 - San Antonio, TX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34E096-2446-4E50-8112-35E26AFB0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E7E533-8BEE-4815-ADA8-3C9B0C6C5B53}" type="datetime1">
              <a:rPr lang="en-US"/>
              <a:pPr/>
              <a:t>11/3/2007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DSI 2006 - San Antonio, TX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07D7F7-3C2D-45B9-80C6-C15F991716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2341C2-56CF-4E8E-8D80-0E596896D8E1}" type="datetime1">
              <a:rPr lang="en-US"/>
              <a:pPr/>
              <a:t>11/3/2007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DSI 2006 - San Antonio, TX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6847F6-1328-4211-BEE9-B1A96B838E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93F494-EB5A-4B87-BE48-15EC1E41B918}" type="datetime1">
              <a:rPr lang="en-US"/>
              <a:pPr/>
              <a:t>11/3/2007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DSI 2006 - San Antonio, TX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B0F240-1223-4477-BD6B-8BDFBE4D96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78E776-342F-4FE2-86C8-706D444F6195}" type="datetime1">
              <a:rPr lang="en-US"/>
              <a:pPr/>
              <a:t>11/3/2007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DSI 2006 - San Antonio, TX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6E1021-2326-4CDE-A7D6-130A396057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9C2236-9405-429A-9420-FC7800AE83B4}" type="datetime1">
              <a:rPr lang="en-US"/>
              <a:pPr/>
              <a:t>11/3/2007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DSI 2006 - San Antonio, TX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9DABAC-905D-454C-BEA1-7B75BAB408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819400"/>
            <a:ext cx="70866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2286000"/>
            <a:ext cx="533400" cy="5334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533400" y="2819400"/>
            <a:ext cx="533400" cy="5334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981200" y="533400"/>
            <a:ext cx="381000" cy="3810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762000" y="1066800"/>
            <a:ext cx="381000" cy="3810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1143000" y="685800"/>
            <a:ext cx="381000" cy="3810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2362200" y="152400"/>
            <a:ext cx="381000" cy="3810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0" y="755650"/>
            <a:ext cx="5867400" cy="762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5715000" y="609600"/>
            <a:ext cx="304800" cy="304800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5562600" y="457200"/>
            <a:ext cx="304800" cy="304800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8458200" y="3962400"/>
            <a:ext cx="381000" cy="381000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8686800" y="3657600"/>
            <a:ext cx="381000" cy="381000"/>
          </a:xfrm>
          <a:prstGeom prst="rect">
            <a:avLst/>
          </a:prstGeom>
          <a:solidFill>
            <a:schemeClr val="bg2"/>
          </a:solidFill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grpSp>
        <p:nvGrpSpPr>
          <p:cNvPr id="29710" name="Group 14"/>
          <p:cNvGrpSpPr>
            <a:grpSpLocks/>
          </p:cNvGrpSpPr>
          <p:nvPr/>
        </p:nvGrpSpPr>
        <p:grpSpPr bwMode="auto">
          <a:xfrm>
            <a:off x="0" y="2286000"/>
            <a:ext cx="1066800" cy="1066800"/>
            <a:chOff x="0" y="2496"/>
            <a:chExt cx="672" cy="672"/>
          </a:xfrm>
        </p:grpSpPr>
        <p:sp>
          <p:nvSpPr>
            <p:cNvPr id="29711" name="Rectangle 15"/>
            <p:cNvSpPr>
              <a:spLocks noChangeArrowheads="1"/>
            </p:cNvSpPr>
            <p:nvPr/>
          </p:nvSpPr>
          <p:spPr bwMode="auto">
            <a:xfrm>
              <a:off x="0" y="2496"/>
              <a:ext cx="336" cy="336"/>
            </a:xfrm>
            <a:prstGeom prst="rect">
              <a:avLst/>
            </a:prstGeom>
            <a:solidFill>
              <a:schemeClr val="accent1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2" name="Rectangle 16"/>
            <p:cNvSpPr>
              <a:spLocks noChangeArrowheads="1"/>
            </p:cNvSpPr>
            <p:nvPr/>
          </p:nvSpPr>
          <p:spPr bwMode="auto">
            <a:xfrm>
              <a:off x="336" y="2832"/>
              <a:ext cx="336" cy="336"/>
            </a:xfrm>
            <a:prstGeom prst="rect">
              <a:avLst/>
            </a:prstGeom>
            <a:solidFill>
              <a:schemeClr val="bg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13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219200"/>
            <a:ext cx="7086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714" name="Rectangle 1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507163"/>
            <a:ext cx="1828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200">
                <a:solidFill>
                  <a:schemeClr val="folHlink"/>
                </a:solidFill>
                <a:latin typeface="+mn-lt"/>
              </a:defRPr>
            </a:lvl1pPr>
          </a:lstStyle>
          <a:p>
            <a:fld id="{1C65B74B-16C7-4261-AEEC-B19C25672439}" type="datetime1">
              <a:rPr lang="en-US"/>
              <a:pPr/>
              <a:t>11/3/2007</a:t>
            </a:fld>
            <a:endParaRPr lang="en-US"/>
          </a:p>
        </p:txBody>
      </p:sp>
      <p:sp>
        <p:nvSpPr>
          <p:cNvPr id="29715" name="Rectangle 1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95400" y="6507163"/>
            <a:ext cx="2895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200">
                <a:solidFill>
                  <a:schemeClr val="folHlink"/>
                </a:solidFill>
                <a:latin typeface="+mn-lt"/>
              </a:defRPr>
            </a:lvl1pPr>
          </a:lstStyle>
          <a:p>
            <a:r>
              <a:rPr lang="en-US"/>
              <a:t>DSI 2006 - San Antonio, TX</a:t>
            </a:r>
          </a:p>
        </p:txBody>
      </p:sp>
      <p:sp>
        <p:nvSpPr>
          <p:cNvPr id="29716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1200" y="6172200"/>
            <a:ext cx="762000" cy="609600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2800" b="1">
                <a:solidFill>
                  <a:schemeClr val="bg1"/>
                </a:solidFill>
                <a:latin typeface="+mn-lt"/>
              </a:defRPr>
            </a:lvl1pPr>
          </a:lstStyle>
          <a:p>
            <a:fld id="{9E532B6C-2753-4D8C-9FDD-0C8E31E1ACA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17" name="Group 21"/>
          <p:cNvGrpSpPr>
            <a:grpSpLocks/>
          </p:cNvGrpSpPr>
          <p:nvPr/>
        </p:nvGrpSpPr>
        <p:grpSpPr bwMode="auto">
          <a:xfrm>
            <a:off x="762000" y="152400"/>
            <a:ext cx="1981200" cy="1295400"/>
            <a:chOff x="3888" y="96"/>
            <a:chExt cx="1248" cy="816"/>
          </a:xfrm>
        </p:grpSpPr>
        <p:sp>
          <p:nvSpPr>
            <p:cNvPr id="29718" name="Rectangle 22"/>
            <p:cNvSpPr>
              <a:spLocks noChangeArrowheads="1"/>
            </p:cNvSpPr>
            <p:nvPr/>
          </p:nvSpPr>
          <p:spPr bwMode="auto">
            <a:xfrm>
              <a:off x="4656" y="336"/>
              <a:ext cx="240" cy="240"/>
            </a:xfrm>
            <a:prstGeom prst="rect">
              <a:avLst/>
            </a:prstGeom>
            <a:solidFill>
              <a:schemeClr val="accent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9" name="Rectangle 23"/>
            <p:cNvSpPr>
              <a:spLocks noChangeArrowheads="1"/>
            </p:cNvSpPr>
            <p:nvPr/>
          </p:nvSpPr>
          <p:spPr bwMode="auto">
            <a:xfrm>
              <a:off x="3888" y="672"/>
              <a:ext cx="240" cy="240"/>
            </a:xfrm>
            <a:prstGeom prst="rect">
              <a:avLst/>
            </a:prstGeom>
            <a:solidFill>
              <a:schemeClr val="accent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0" name="Rectangle 24"/>
            <p:cNvSpPr>
              <a:spLocks noChangeArrowheads="1"/>
            </p:cNvSpPr>
            <p:nvPr/>
          </p:nvSpPr>
          <p:spPr bwMode="auto">
            <a:xfrm>
              <a:off x="4128" y="432"/>
              <a:ext cx="240" cy="240"/>
            </a:xfrm>
            <a:prstGeom prst="rect">
              <a:avLst/>
            </a:prstGeom>
            <a:solidFill>
              <a:schemeClr val="tx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1" name="Rectangle 25"/>
            <p:cNvSpPr>
              <a:spLocks noChangeArrowheads="1"/>
            </p:cNvSpPr>
            <p:nvPr/>
          </p:nvSpPr>
          <p:spPr bwMode="auto">
            <a:xfrm>
              <a:off x="4896" y="96"/>
              <a:ext cx="240" cy="240"/>
            </a:xfrm>
            <a:prstGeom prst="rect">
              <a:avLst/>
            </a:prstGeom>
            <a:solidFill>
              <a:schemeClr val="bg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notesSlide" Target="../notesSlides/notesSlide3.xml"/><Relationship Id="rId7" Type="http://schemas.openxmlformats.org/officeDocument/2006/relationships/audio" Target="../media/audio4.wav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Users\sharen\AppData\Local\Microsoft\Windows\Temporary%20Internet%20Files\Content.IE5\D1SNRI6X\MSj04310730000%5b1%5d.wav" TargetMode="External"/><Relationship Id="rId6" Type="http://schemas.openxmlformats.org/officeDocument/2006/relationships/audio" Target="../media/audio3.wav"/><Relationship Id="rId5" Type="http://schemas.openxmlformats.org/officeDocument/2006/relationships/audio" Target="../media/audio2.wav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Effective is Student-Centric Edutainment in Large Introductory IS Survey Courses?</a:t>
            </a: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400800" cy="1920875"/>
          </a:xfrm>
        </p:spPr>
        <p:txBody>
          <a:bodyPr/>
          <a:lstStyle/>
          <a:p>
            <a:r>
              <a:rPr lang="en-US" dirty="0" err="1"/>
              <a:t>Sharen</a:t>
            </a:r>
            <a:r>
              <a:rPr lang="en-US" dirty="0"/>
              <a:t> </a:t>
            </a:r>
            <a:r>
              <a:rPr lang="en-US" dirty="0" err="1"/>
              <a:t>Bakke</a:t>
            </a:r>
            <a:endParaRPr lang="en-US" dirty="0"/>
          </a:p>
          <a:p>
            <a:r>
              <a:rPr lang="en-US" dirty="0"/>
              <a:t>Cleveland State University</a:t>
            </a:r>
          </a:p>
          <a:p>
            <a:r>
              <a:rPr lang="en-US" sz="1800" dirty="0"/>
              <a:t>Presented at </a:t>
            </a:r>
            <a:r>
              <a:rPr lang="en-US" sz="1800" dirty="0" smtClean="0"/>
              <a:t>the </a:t>
            </a:r>
          </a:p>
          <a:p>
            <a:r>
              <a:rPr lang="en-US" sz="1800" dirty="0" smtClean="0"/>
              <a:t>24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Annual Conference for IS Educators</a:t>
            </a:r>
          </a:p>
          <a:p>
            <a:r>
              <a:rPr lang="en-US" sz="1800" dirty="0" smtClean="0"/>
              <a:t>Pittsburgh, PA</a:t>
            </a:r>
            <a:endParaRPr lang="en-US" sz="1800" dirty="0"/>
          </a:p>
          <a:p>
            <a:r>
              <a:rPr lang="en-US" sz="1800" dirty="0"/>
              <a:t>November, </a:t>
            </a:r>
            <a:r>
              <a:rPr lang="en-US" sz="1800" dirty="0" smtClean="0"/>
              <a:t>2007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544473"/>
            <a:ext cx="7086600" cy="1447800"/>
          </a:xfrm>
        </p:spPr>
        <p:txBody>
          <a:bodyPr/>
          <a:lstStyle/>
          <a:p>
            <a:r>
              <a:rPr lang="en-US" sz="3600" b="1" dirty="0" smtClean="0"/>
              <a:t>Student Comments</a:t>
            </a:r>
            <a:endParaRPr lang="en-US" sz="3600" b="1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1322343" y="1858941"/>
            <a:ext cx="7086600" cy="45641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i="1" dirty="0"/>
              <a:t>ORION lets me do things when I want to – </a:t>
            </a:r>
            <a:br>
              <a:rPr lang="en-US" sz="2400" i="1" dirty="0"/>
            </a:br>
            <a:r>
              <a:rPr lang="en-US" sz="2400" i="1" dirty="0"/>
              <a:t>I like that</a:t>
            </a:r>
            <a:br>
              <a:rPr lang="en-US" sz="2400" i="1" dirty="0"/>
            </a:br>
            <a:endParaRPr lang="en-US" sz="1200" i="1" dirty="0"/>
          </a:p>
          <a:p>
            <a:pPr>
              <a:lnSpc>
                <a:spcPct val="90000"/>
              </a:lnSpc>
            </a:pPr>
            <a:r>
              <a:rPr lang="en-US" sz="2400" i="1" dirty="0"/>
              <a:t>I like the feedback ORION gives me – it helps me get my work done</a:t>
            </a:r>
            <a:r>
              <a:rPr lang="en-US" sz="1200" i="1" dirty="0"/>
              <a:t/>
            </a:r>
            <a:br>
              <a:rPr lang="en-US" sz="1200" i="1" dirty="0"/>
            </a:br>
            <a:endParaRPr lang="en-US" sz="1200" i="1" dirty="0"/>
          </a:p>
          <a:p>
            <a:pPr>
              <a:lnSpc>
                <a:spcPct val="90000"/>
              </a:lnSpc>
            </a:pPr>
            <a:r>
              <a:rPr lang="en-US" sz="2400" i="1" dirty="0"/>
              <a:t>ORION keeps me focused and requires me to do the work</a:t>
            </a:r>
            <a:r>
              <a:rPr lang="en-US" sz="1200" i="1" dirty="0"/>
              <a:t/>
            </a:r>
            <a:br>
              <a:rPr lang="en-US" sz="1200" i="1" dirty="0"/>
            </a:br>
            <a:endParaRPr lang="en-US" sz="1200" i="1" dirty="0"/>
          </a:p>
          <a:p>
            <a:pPr>
              <a:lnSpc>
                <a:spcPct val="90000"/>
              </a:lnSpc>
            </a:pPr>
            <a:r>
              <a:rPr lang="en-US" sz="2400" i="1" dirty="0"/>
              <a:t>the pop extra credit is nice - I used the points several times to buy gifts from the catalog</a:t>
            </a:r>
            <a:r>
              <a:rPr lang="en-US" sz="1000" i="1" dirty="0"/>
              <a:t/>
            </a:r>
            <a:br>
              <a:rPr lang="en-US" sz="1000" i="1" dirty="0"/>
            </a:br>
            <a:endParaRPr lang="en-US" sz="1000" i="1" dirty="0"/>
          </a:p>
          <a:p>
            <a:pPr>
              <a:lnSpc>
                <a:spcPct val="90000"/>
              </a:lnSpc>
            </a:pPr>
            <a:r>
              <a:rPr lang="en-US" sz="2400" i="1" dirty="0"/>
              <a:t>the </a:t>
            </a:r>
            <a:r>
              <a:rPr lang="en-US" sz="2400" i="1" dirty="0" err="1"/>
              <a:t>chatroom</a:t>
            </a:r>
            <a:r>
              <a:rPr lang="en-US" sz="2400" i="1" dirty="0"/>
              <a:t> is a good way to get help from other students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7934" y="836577"/>
            <a:ext cx="7086600" cy="1447800"/>
          </a:xfrm>
        </p:spPr>
        <p:txBody>
          <a:bodyPr/>
          <a:lstStyle/>
          <a:p>
            <a:r>
              <a:rPr lang="en-US" sz="3600" b="1" dirty="0" smtClean="0"/>
              <a:t>Conclusions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1882" y="2260584"/>
            <a:ext cx="7086600" cy="3352800"/>
          </a:xfrm>
        </p:spPr>
        <p:txBody>
          <a:bodyPr/>
          <a:lstStyle/>
          <a:p>
            <a:pPr marL="514350" indent="-514350">
              <a:buSzPct val="100000"/>
              <a:buFont typeface="+mj-lt"/>
              <a:buAutoNum type="arabicPeriod"/>
            </a:pPr>
            <a:r>
              <a:rPr lang="en-US" sz="2400" dirty="0" smtClean="0"/>
              <a:t>Student-Centric edutainment is effective for large introductory survey courses</a:t>
            </a:r>
            <a:br>
              <a:rPr lang="en-US" sz="2400" dirty="0" smtClean="0"/>
            </a:br>
            <a:endParaRPr lang="en-US" sz="2400" dirty="0" smtClean="0"/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sz="2400" dirty="0" smtClean="0"/>
              <a:t>The prerequisite exercises help the students learn more difficult concepts.</a:t>
            </a:r>
            <a:br>
              <a:rPr lang="en-US" sz="2400" dirty="0" smtClean="0"/>
            </a:br>
            <a:endParaRPr lang="en-US" sz="2400" dirty="0" smtClean="0"/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sz="2400" dirty="0" smtClean="0"/>
              <a:t>The Regression Discontinuity technique is a good tool for measuring program efficacy.</a:t>
            </a:r>
            <a:endParaRPr lang="en-US" sz="2400"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>
          <a:xfrm>
            <a:off x="1103265" y="690525"/>
            <a:ext cx="7380288" cy="1447800"/>
          </a:xfrm>
        </p:spPr>
        <p:txBody>
          <a:bodyPr/>
          <a:lstStyle/>
          <a:p>
            <a:pPr algn="ctr"/>
            <a:r>
              <a:rPr lang="en-US" sz="3600" b="1" dirty="0"/>
              <a:t>The situation </a:t>
            </a:r>
            <a:r>
              <a:rPr lang="en-US" sz="3600" b="1" dirty="0" smtClean="0"/>
              <a:t>…</a:t>
            </a:r>
            <a:endParaRPr lang="en-US" sz="3600" b="1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249317" y="2041506"/>
            <a:ext cx="7489825" cy="3887788"/>
          </a:xfrm>
        </p:spPr>
        <p:txBody>
          <a:bodyPr/>
          <a:lstStyle/>
          <a:p>
            <a:pPr>
              <a:lnSpc>
                <a:spcPct val="130000"/>
              </a:lnSpc>
              <a:buFont typeface="Wingdings" pitchFamily="2" charset="2"/>
              <a:buBlip>
                <a:blip r:embed="rId3"/>
              </a:buBlip>
            </a:pPr>
            <a:r>
              <a:rPr lang="en-US" dirty="0"/>
              <a:t>Large introductory IS undergraduate course</a:t>
            </a:r>
          </a:p>
          <a:p>
            <a:pPr>
              <a:lnSpc>
                <a:spcPct val="130000"/>
              </a:lnSpc>
              <a:buFont typeface="Wingdings" pitchFamily="2" charset="2"/>
              <a:buBlip>
                <a:blip r:embed="rId3"/>
              </a:buBlip>
            </a:pPr>
            <a:r>
              <a:rPr lang="en-US" dirty="0"/>
              <a:t>400 – 450 students per semester</a:t>
            </a:r>
          </a:p>
          <a:p>
            <a:pPr>
              <a:lnSpc>
                <a:spcPct val="130000"/>
              </a:lnSpc>
              <a:buFont typeface="Wingdings" pitchFamily="2" charset="2"/>
              <a:buBlip>
                <a:blip r:embed="rId3"/>
              </a:buBlip>
            </a:pPr>
            <a:r>
              <a:rPr lang="en-US" dirty="0"/>
              <a:t>Met twice a week – 1¼ hours per session</a:t>
            </a:r>
          </a:p>
          <a:p>
            <a:pPr>
              <a:lnSpc>
                <a:spcPct val="130000"/>
              </a:lnSpc>
              <a:buFont typeface="Wingdings" pitchFamily="2" charset="2"/>
              <a:buBlip>
                <a:blip r:embed="rId3"/>
              </a:buBlip>
            </a:pPr>
            <a:r>
              <a:rPr lang="en-US" dirty="0"/>
              <a:t>Mandatory for all majors in the College of Business</a:t>
            </a:r>
          </a:p>
          <a:p>
            <a:pPr>
              <a:lnSpc>
                <a:spcPct val="130000"/>
              </a:lnSpc>
              <a:buFont typeface="Wingdings" pitchFamily="2" charset="2"/>
              <a:buBlip>
                <a:blip r:embed="rId3"/>
              </a:buBlip>
            </a:pPr>
            <a:r>
              <a:rPr lang="en-US" dirty="0"/>
              <a:t>Work in progress since Fall 2002</a:t>
            </a:r>
          </a:p>
          <a:p>
            <a:pPr>
              <a:lnSpc>
                <a:spcPct val="130000"/>
              </a:lnSpc>
              <a:buFont typeface="Wingdings" pitchFamily="2" charset="2"/>
              <a:buBlip>
                <a:blip r:embed="rId3"/>
              </a:buBlip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 3">
            <a:hlinkClick r:id="" action="ppaction://noaction">
              <a:snd r:embed="rId4" name="applause.wav" builtIn="1"/>
            </a:hlinkClick>
          </p:cNvPr>
          <p:cNvSpPr/>
          <p:nvPr/>
        </p:nvSpPr>
        <p:spPr>
          <a:xfrm>
            <a:off x="190440" y="654012"/>
            <a:ext cx="7193061" cy="5549976"/>
          </a:xfrm>
          <a:prstGeom prst="swooshArrow">
            <a:avLst>
              <a:gd name="adj1" fmla="val 25000"/>
              <a:gd name="adj2" fmla="val 35764"/>
            </a:avLst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Freeform 5"/>
          <p:cNvSpPr/>
          <p:nvPr/>
        </p:nvSpPr>
        <p:spPr>
          <a:xfrm rot="20181434">
            <a:off x="1228391" y="2601264"/>
            <a:ext cx="6213779" cy="1560369"/>
          </a:xfrm>
          <a:custGeom>
            <a:avLst/>
            <a:gdLst>
              <a:gd name="connsiteX0" fmla="*/ 0 w 4378123"/>
              <a:gd name="connsiteY0" fmla="*/ 0 h 923330"/>
              <a:gd name="connsiteX1" fmla="*/ 4378123 w 4378123"/>
              <a:gd name="connsiteY1" fmla="*/ 0 h 923330"/>
              <a:gd name="connsiteX2" fmla="*/ 4378123 w 4378123"/>
              <a:gd name="connsiteY2" fmla="*/ 923330 h 923330"/>
              <a:gd name="connsiteX3" fmla="*/ 0 w 4378123"/>
              <a:gd name="connsiteY3" fmla="*/ 923330 h 923330"/>
              <a:gd name="connsiteX4" fmla="*/ 0 w 4378123"/>
              <a:gd name="connsiteY4" fmla="*/ 0 h 923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78123" h="923330">
                <a:moveTo>
                  <a:pt x="0" y="0"/>
                </a:moveTo>
                <a:lnTo>
                  <a:pt x="4378123" y="0"/>
                </a:lnTo>
                <a:lnTo>
                  <a:pt x="4378123" y="923330"/>
                </a:lnTo>
                <a:lnTo>
                  <a:pt x="0" y="923330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wrap="square" lIns="91440" tIns="45720" rIns="91440" bIns="45720">
            <a:prstTxWarp prst="textArchUp">
              <a:avLst>
                <a:gd name="adj" fmla="val 10517260"/>
              </a:avLst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hlinkClick r:id="" action="ppaction://noaction">
                  <a:snd r:embed="rId4" name="applause.wav" builtIn="1"/>
                </a:hlinkClick>
              </a:rPr>
              <a:t>Edutainment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Explosion 2 6">
            <a:hlinkClick r:id="" action="ppaction://noaction">
              <a:snd r:embed="rId5" name="suction.wav" builtIn="1"/>
            </a:hlinkClick>
          </p:cNvPr>
          <p:cNvSpPr/>
          <p:nvPr/>
        </p:nvSpPr>
        <p:spPr>
          <a:xfrm>
            <a:off x="5959493" y="361908"/>
            <a:ext cx="3184507" cy="1462095"/>
          </a:xfrm>
          <a:prstGeom prst="irregularSeal2">
            <a:avLst/>
          </a:prstGeom>
          <a:solidFill>
            <a:srgbClr val="99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/>
              <a:t>Formative assessment</a:t>
            </a:r>
            <a:endParaRPr lang="en-US" sz="1800" dirty="0"/>
          </a:p>
        </p:txBody>
      </p:sp>
      <p:sp>
        <p:nvSpPr>
          <p:cNvPr id="8" name="Explosion 2 7"/>
          <p:cNvSpPr/>
          <p:nvPr/>
        </p:nvSpPr>
        <p:spPr>
          <a:xfrm>
            <a:off x="-174690" y="3575052"/>
            <a:ext cx="3286171" cy="2698740"/>
          </a:xfrm>
          <a:prstGeom prst="irregularSeal2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Giving students a choice</a:t>
            </a:r>
            <a:endParaRPr lang="en-US" sz="2000" dirty="0"/>
          </a:p>
        </p:txBody>
      </p:sp>
      <p:sp>
        <p:nvSpPr>
          <p:cNvPr id="9" name="Explosion 2 8"/>
          <p:cNvSpPr/>
          <p:nvPr/>
        </p:nvSpPr>
        <p:spPr>
          <a:xfrm>
            <a:off x="5448312" y="2771766"/>
            <a:ext cx="3695688" cy="1752624"/>
          </a:xfrm>
          <a:prstGeom prst="irregularSeal2">
            <a:avLst/>
          </a:prstGeom>
          <a:solidFill>
            <a:srgbClr val="FF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chemeClr val="tx1"/>
                </a:solidFill>
                <a:hlinkClick r:id="" action="ppaction://noaction">
                  <a:snd r:embed="rId6" name="type.wav" builtIn="1"/>
                </a:hlinkClick>
              </a:rPr>
              <a:t>Practice opportunities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0" name="Explosion 2 9"/>
          <p:cNvSpPr/>
          <p:nvPr/>
        </p:nvSpPr>
        <p:spPr>
          <a:xfrm>
            <a:off x="2673324" y="4013208"/>
            <a:ext cx="3833865" cy="2519397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Active learning techniques</a:t>
            </a:r>
            <a:endParaRPr lang="en-US" dirty="0"/>
          </a:p>
        </p:txBody>
      </p:sp>
      <p:sp>
        <p:nvSpPr>
          <p:cNvPr id="11" name="Explosion 2 10"/>
          <p:cNvSpPr/>
          <p:nvPr/>
        </p:nvSpPr>
        <p:spPr>
          <a:xfrm>
            <a:off x="1365204" y="152400"/>
            <a:ext cx="3286171" cy="2698740"/>
          </a:xfrm>
          <a:prstGeom prst="irregularSeal2">
            <a:avLst/>
          </a:prstGeom>
          <a:solidFill>
            <a:srgbClr val="CC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hlinkClick r:id="" action="ppaction://noaction">
                  <a:snd r:embed="rId7" name="chimes.wav" builtIn="1"/>
                </a:hlinkClick>
              </a:rPr>
              <a:t>Positive learning experience</a:t>
            </a:r>
            <a:endParaRPr lang="en-US" sz="2000" dirty="0"/>
          </a:p>
        </p:txBody>
      </p:sp>
      <p:pic>
        <p:nvPicPr>
          <p:cNvPr id="14" name="MSj04310730000[1]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8"/>
          <a:stretch>
            <a:fillRect/>
          </a:stretch>
        </p:blipFill>
        <p:spPr>
          <a:xfrm>
            <a:off x="3951279" y="5911884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183" fill="hold"/>
                                        <p:tgtEl>
                                          <p:spTgt spid="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143000"/>
            <a:ext cx="3852863" cy="1447800"/>
          </a:xfrm>
        </p:spPr>
        <p:txBody>
          <a:bodyPr/>
          <a:lstStyle/>
          <a:p>
            <a:r>
              <a:rPr lang="en-US"/>
              <a:t>Token Awards</a:t>
            </a:r>
          </a:p>
        </p:txBody>
      </p:sp>
      <p:graphicFrame>
        <p:nvGraphicFramePr>
          <p:cNvPr id="34854" name="Group 38"/>
          <p:cNvGraphicFramePr>
            <a:graphicFrameLocks noGrp="1"/>
          </p:cNvGraphicFramePr>
          <p:nvPr>
            <p:ph type="tbl" idx="1"/>
          </p:nvPr>
        </p:nvGraphicFramePr>
        <p:xfrm>
          <a:off x="1371600" y="3124200"/>
          <a:ext cx="7127875" cy="2824164"/>
        </p:xfrm>
        <a:graphic>
          <a:graphicData uri="http://schemas.openxmlformats.org/drawingml/2006/table">
            <a:tbl>
              <a:tblPr/>
              <a:tblGrid>
                <a:gridCol w="1782763"/>
                <a:gridCol w="1781175"/>
                <a:gridCol w="1782762"/>
                <a:gridCol w="1781175"/>
              </a:tblGrid>
              <a:tr h="657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Gift Type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Variation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Options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Points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9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Due date extension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Quiz/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Homework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 – 5 days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.3 - 4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Erase a grade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Retake a quiz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3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Additional submission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Submit 1 more homework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4851" name="Picture 3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920750"/>
            <a:ext cx="4419600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00225" y="1989138"/>
            <a:ext cx="6053138" cy="467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971550" y="908050"/>
            <a:ext cx="774065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lnSpc>
                <a:spcPct val="90000"/>
              </a:lnSpc>
            </a:pPr>
            <a:r>
              <a:rPr lang="en-US" sz="4000">
                <a:latin typeface="Tahoma" pitchFamily="34" charset="0"/>
              </a:rPr>
              <a:t>Prerequisite Exercises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1030"/>
          <p:cNvSpPr>
            <a:spLocks noGrp="1" noChangeArrowheads="1"/>
          </p:cNvSpPr>
          <p:nvPr>
            <p:ph type="title"/>
          </p:nvPr>
        </p:nvSpPr>
        <p:spPr>
          <a:xfrm>
            <a:off x="1395369" y="434934"/>
            <a:ext cx="7086600" cy="1447800"/>
          </a:xfrm>
        </p:spPr>
        <p:txBody>
          <a:bodyPr/>
          <a:lstStyle/>
          <a:p>
            <a:pPr algn="ctr"/>
            <a:r>
              <a:rPr lang="en-US" sz="3600" b="1" dirty="0" smtClean="0"/>
              <a:t>Continuous Improvement</a:t>
            </a:r>
            <a:endParaRPr lang="en-US" sz="3600" b="1" dirty="0"/>
          </a:p>
        </p:txBody>
      </p:sp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0897" name="Object 1"/>
          <p:cNvGraphicFramePr>
            <a:graphicFrameLocks noChangeAspect="1"/>
          </p:cNvGraphicFramePr>
          <p:nvPr/>
        </p:nvGraphicFramePr>
        <p:xfrm>
          <a:off x="957213" y="1457299"/>
          <a:ext cx="7850295" cy="1898676"/>
        </p:xfrm>
        <a:graphic>
          <a:graphicData uri="http://schemas.openxmlformats.org/presentationml/2006/ole">
            <p:oleObj spid="_x0000_s80897" r:id="rId4" imgW="9370069" imgH="2604859" progId="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833525" y="4524390"/>
            <a:ext cx="2227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1176291" y="3282948"/>
          <a:ext cx="7339113" cy="33635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30518"/>
                <a:gridCol w="3708595"/>
              </a:tblGrid>
              <a:tr h="34602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Term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Event</a:t>
                      </a:r>
                      <a:endParaRPr lang="en-US" sz="1600" dirty="0"/>
                    </a:p>
                  </a:txBody>
                  <a:tcPr/>
                </a:tc>
              </a:tr>
              <a:tr h="25951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Spring 2001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Electronic administration</a:t>
                      </a:r>
                      <a:endParaRPr lang="en-US" sz="1200" dirty="0"/>
                    </a:p>
                  </a:txBody>
                  <a:tcPr/>
                </a:tc>
              </a:tr>
              <a:tr h="25951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Fall 2001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Getting started</a:t>
                      </a:r>
                      <a:endParaRPr lang="en-US" sz="1200" dirty="0"/>
                    </a:p>
                  </a:txBody>
                  <a:tcPr/>
                </a:tc>
              </a:tr>
              <a:tr h="25951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Spring 2002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Student IDs tracked</a:t>
                      </a:r>
                      <a:endParaRPr lang="en-US" sz="1200" dirty="0"/>
                    </a:p>
                  </a:txBody>
                  <a:tcPr/>
                </a:tc>
              </a:tr>
              <a:tr h="25951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…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25951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Fall 2003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Game Show Introduced</a:t>
                      </a:r>
                      <a:endParaRPr lang="en-US" sz="1200" dirty="0"/>
                    </a:p>
                  </a:txBody>
                  <a:tcPr/>
                </a:tc>
              </a:tr>
              <a:tr h="259517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Spring 2004</a:t>
                      </a:r>
                      <a:endParaRPr lang="en-US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Treatment</a:t>
                      </a:r>
                      <a:r>
                        <a:rPr lang="en-US" sz="12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Period</a:t>
                      </a:r>
                      <a:endParaRPr lang="en-US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25951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Fall 2004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Prerequisites added</a:t>
                      </a:r>
                      <a:endParaRPr lang="en-US" sz="1200" dirty="0"/>
                    </a:p>
                  </a:txBody>
                  <a:tcPr/>
                </a:tc>
              </a:tr>
              <a:tr h="25951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Spring 2005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SQL added</a:t>
                      </a:r>
                      <a:endParaRPr lang="en-US" sz="1200" dirty="0"/>
                    </a:p>
                  </a:txBody>
                  <a:tcPr/>
                </a:tc>
              </a:tr>
              <a:tr h="25951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Fall 2005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More prerequisites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added</a:t>
                      </a:r>
                      <a:endParaRPr lang="en-US" sz="1200" dirty="0"/>
                    </a:p>
                  </a:txBody>
                  <a:tcPr/>
                </a:tc>
              </a:tr>
              <a:tr h="25951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…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…</a:t>
                      </a:r>
                      <a:endParaRPr lang="en-US" sz="1200" dirty="0"/>
                    </a:p>
                  </a:txBody>
                  <a:tcPr/>
                </a:tc>
              </a:tr>
              <a:tr h="259517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Spring 2007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290" y="617499"/>
            <a:ext cx="7967709" cy="1447800"/>
          </a:xfrm>
        </p:spPr>
        <p:txBody>
          <a:bodyPr/>
          <a:lstStyle/>
          <a:p>
            <a:r>
              <a:rPr lang="en-US" sz="3600" b="1" dirty="0" smtClean="0"/>
              <a:t>Regression Discontinuity Model</a:t>
            </a:r>
            <a:endParaRPr lang="en-US" sz="3600" b="1" dirty="0"/>
          </a:p>
        </p:txBody>
      </p:sp>
      <p:pic>
        <p:nvPicPr>
          <p:cNvPr id="81922" name="Chart 1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50958" y="1712888"/>
            <a:ext cx="6462803" cy="4710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212804" y="2151045"/>
            <a:ext cx="704700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42900" eaLnBrk="0" hangingPunct="0"/>
            <a:r>
              <a:rPr lang="en-US" sz="1600" dirty="0" smtClean="0">
                <a:latin typeface="Verdana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Where:</a:t>
            </a:r>
          </a:p>
          <a:p>
            <a:pPr lvl="0" indent="342900" eaLnBrk="0" hangingPunct="0"/>
            <a:r>
              <a:rPr lang="en-US" sz="1600" dirty="0" smtClean="0">
                <a:latin typeface="Verdana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Y</a:t>
            </a:r>
            <a:r>
              <a:rPr lang="en-US" sz="1600" baseline="-30000" dirty="0" smtClean="0">
                <a:latin typeface="Verdana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1600" dirty="0" smtClean="0">
                <a:latin typeface="Verdana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= Mean test score</a:t>
            </a:r>
            <a:endParaRPr lang="en-US" sz="1600" dirty="0" smtClean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lvl="0" indent="342900" eaLnBrk="0" hangingPunct="0"/>
            <a:r>
              <a:rPr lang="en-US" sz="1600" dirty="0" err="1" smtClean="0">
                <a:latin typeface="Verdana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ß</a:t>
            </a:r>
            <a:r>
              <a:rPr lang="en-US" sz="1600" baseline="-30000" dirty="0" err="1" smtClean="0">
                <a:latin typeface="Verdana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o</a:t>
            </a:r>
            <a:r>
              <a:rPr lang="en-US" sz="1600" dirty="0" smtClean="0">
                <a:latin typeface="Verdana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= Y intercept for the regression </a:t>
            </a:r>
            <a:r>
              <a:rPr lang="en-US" sz="1600" dirty="0" err="1" smtClean="0">
                <a:latin typeface="Verdana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line:the</a:t>
            </a:r>
            <a:r>
              <a:rPr lang="en-US" sz="1600" dirty="0" smtClean="0">
                <a:latin typeface="Verdana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1600" dirty="0" smtClean="0">
                <a:latin typeface="Verdana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pretest scores</a:t>
            </a:r>
            <a:endParaRPr lang="en-US" sz="1600" dirty="0" smtClean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lvl="0" indent="342900" eaLnBrk="0" hangingPunct="0"/>
            <a:r>
              <a:rPr lang="en-US" sz="1600" dirty="0" smtClean="0">
                <a:latin typeface="Verdana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ß</a:t>
            </a:r>
            <a:r>
              <a:rPr lang="en-US" sz="1600" baseline="-30000" dirty="0" smtClean="0">
                <a:latin typeface="Verdana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 sz="1600" dirty="0" smtClean="0">
                <a:latin typeface="Verdana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= slope of the pre treatment regression line</a:t>
            </a:r>
            <a:endParaRPr lang="en-US" sz="1600" dirty="0" smtClean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lvl="0" indent="342900" eaLnBrk="0" hangingPunct="0"/>
            <a:r>
              <a:rPr lang="en-US" sz="1600" dirty="0" smtClean="0">
                <a:latin typeface="Verdana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ß</a:t>
            </a:r>
            <a:r>
              <a:rPr lang="en-US" sz="1600" baseline="-30000" dirty="0" smtClean="0">
                <a:latin typeface="Verdana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 </a:t>
            </a:r>
            <a:r>
              <a:rPr lang="en-US" sz="1600" dirty="0" smtClean="0">
                <a:latin typeface="Verdana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= difference in slope between the pre and post treatment regression lines</a:t>
            </a:r>
            <a:endParaRPr lang="en-US" sz="1600" dirty="0" smtClean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lvl="0" indent="342900" eaLnBrk="0" hangingPunct="0"/>
            <a:r>
              <a:rPr lang="en-US" sz="1600" dirty="0" smtClean="0">
                <a:latin typeface="Verdana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ß</a:t>
            </a:r>
            <a:r>
              <a:rPr lang="en-US" sz="1600" baseline="-30000" dirty="0" smtClean="0">
                <a:latin typeface="Verdana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3 </a:t>
            </a:r>
            <a:r>
              <a:rPr lang="en-US" sz="1600" dirty="0" smtClean="0">
                <a:latin typeface="Verdana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= difference in the mean scores for the two regression lines at </a:t>
            </a:r>
            <a:r>
              <a:rPr lang="en-US" sz="1600" dirty="0" err="1" smtClean="0">
                <a:latin typeface="Verdana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1600" baseline="-30000" dirty="0" err="1" smtClean="0">
                <a:latin typeface="Verdana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cutoff</a:t>
            </a:r>
            <a:r>
              <a:rPr lang="en-US" sz="1600" dirty="0" smtClean="0">
                <a:latin typeface="Verdana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= 7</a:t>
            </a:r>
            <a:endParaRPr lang="en-US" sz="1600" dirty="0" smtClean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lvl="0" indent="342900" eaLnBrk="0" hangingPunct="0"/>
            <a:r>
              <a:rPr lang="en-US" sz="1600" dirty="0" err="1" smtClean="0">
                <a:latin typeface="Verdana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1600" baseline="-30000" dirty="0" err="1" smtClean="0">
                <a:latin typeface="Verdana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cutoff</a:t>
            </a:r>
            <a:r>
              <a:rPr lang="en-US" sz="1600" baseline="-30000" dirty="0" smtClean="0">
                <a:latin typeface="Verdana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1600" dirty="0" smtClean="0">
                <a:latin typeface="Verdana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= cutoff term </a:t>
            </a:r>
            <a:r>
              <a:rPr lang="en-US" sz="1600" dirty="0" smtClean="0">
                <a:latin typeface="Verdana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value: </a:t>
            </a:r>
            <a:r>
              <a:rPr lang="en-US" sz="1600" dirty="0" smtClean="0">
                <a:latin typeface="Verdana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= Term 7  </a:t>
            </a:r>
            <a:endParaRPr lang="en-US" sz="1600" dirty="0" smtClean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lvl="0" indent="342900" eaLnBrk="0" hangingPunct="0"/>
            <a:r>
              <a:rPr lang="en-US" sz="1600" dirty="0" smtClean="0">
                <a:latin typeface="Verdana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1600" baseline="-30000" dirty="0" smtClean="0">
                <a:latin typeface="Verdana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 sz="1600" dirty="0" smtClean="0">
                <a:latin typeface="Verdana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= term </a:t>
            </a:r>
            <a:endParaRPr lang="en-US" sz="1600" dirty="0" smtClean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lvl="0" indent="342900" eaLnBrk="0" hangingPunct="0"/>
            <a:r>
              <a:rPr lang="en-US" sz="1600" dirty="0" smtClean="0">
                <a:latin typeface="Verdana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1600" baseline="-30000" dirty="0" smtClean="0">
                <a:latin typeface="Verdana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2</a:t>
            </a:r>
            <a:r>
              <a:rPr lang="en-US" sz="1600" dirty="0" smtClean="0">
                <a:latin typeface="Verdana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= indicator variable for group assignment</a:t>
            </a:r>
            <a:endParaRPr lang="en-US" sz="1600" dirty="0" smtClean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lvl="0" indent="342900" eaLnBrk="0" hangingPunct="0"/>
            <a:r>
              <a:rPr lang="en-US" sz="1600" dirty="0" smtClean="0">
                <a:latin typeface="Verdana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	0 if x</a:t>
            </a:r>
            <a:r>
              <a:rPr lang="en-US" sz="1600" baseline="-30000" dirty="0" smtClean="0">
                <a:latin typeface="Verdana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 sz="1600" dirty="0" smtClean="0">
                <a:latin typeface="Verdana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&lt; </a:t>
            </a:r>
            <a:r>
              <a:rPr lang="en-US" sz="1600" dirty="0" err="1" smtClean="0">
                <a:latin typeface="Verdana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1600" baseline="-30000" dirty="0" err="1" smtClean="0">
                <a:latin typeface="Verdana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cutoff</a:t>
            </a:r>
            <a:endParaRPr lang="en-US" sz="1600" dirty="0" smtClean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lvl="0" indent="342900" eaLnBrk="0" hangingPunct="0"/>
            <a:r>
              <a:rPr lang="en-US" sz="1600" dirty="0" smtClean="0">
                <a:latin typeface="Verdana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	1 if x</a:t>
            </a:r>
            <a:r>
              <a:rPr lang="en-US" sz="1600" baseline="-30000" dirty="0" smtClean="0">
                <a:latin typeface="Verdana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 sz="1600" dirty="0" smtClean="0">
                <a:latin typeface="Verdana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&gt; </a:t>
            </a:r>
            <a:r>
              <a:rPr lang="en-US" sz="1600" dirty="0" err="1" smtClean="0">
                <a:latin typeface="Verdana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1600" baseline="-30000" dirty="0" err="1" smtClean="0">
                <a:latin typeface="Verdana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cutoff</a:t>
            </a:r>
            <a:r>
              <a:rPr lang="en-US" sz="1600" dirty="0" smtClean="0">
                <a:latin typeface="Verdana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endParaRPr lang="en-US" sz="1600" dirty="0" smtClean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lvl="0" indent="342900" eaLnBrk="0" hangingPunct="0"/>
            <a:r>
              <a:rPr lang="en-US" sz="1600" dirty="0" smtClean="0">
                <a:latin typeface="Verdana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1600" baseline="-30000" dirty="0" smtClean="0">
                <a:latin typeface="Verdana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3</a:t>
            </a:r>
            <a:r>
              <a:rPr lang="en-US" sz="1600" dirty="0" smtClean="0">
                <a:latin typeface="Verdana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= indicator variable for discontinuity in regression line intercepts, i.e. treatment effect </a:t>
            </a:r>
            <a:endParaRPr lang="en-US" sz="1600" dirty="0" smtClean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lvl="0" indent="342900" eaLnBrk="0" hangingPunct="0"/>
            <a:r>
              <a:rPr lang="en-US" sz="1600" dirty="0" smtClean="0">
                <a:latin typeface="Verdana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	0 if x</a:t>
            </a:r>
            <a:r>
              <a:rPr lang="en-US" sz="1600" baseline="-30000" dirty="0" smtClean="0">
                <a:latin typeface="Verdana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 sz="1600" dirty="0" smtClean="0">
                <a:latin typeface="Verdana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&lt; </a:t>
            </a:r>
            <a:r>
              <a:rPr lang="en-US" sz="1600" dirty="0" err="1" smtClean="0">
                <a:latin typeface="Verdana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1600" baseline="-30000" dirty="0" err="1" smtClean="0">
                <a:latin typeface="Verdana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cutoff</a:t>
            </a:r>
            <a:endParaRPr lang="en-US" sz="1600" dirty="0" smtClean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lvl="0" indent="342900" eaLnBrk="0" hangingPunct="0"/>
            <a:r>
              <a:rPr lang="en-US" sz="1600" dirty="0" smtClean="0">
                <a:latin typeface="Verdana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	1 </a:t>
            </a:r>
            <a:r>
              <a:rPr lang="en-US" sz="1600" dirty="0" smtClean="0">
                <a:latin typeface="Verdana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if x</a:t>
            </a:r>
            <a:r>
              <a:rPr lang="en-US" sz="1600" baseline="-30000" dirty="0" smtClean="0">
                <a:latin typeface="Verdana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en-US" sz="1600" dirty="0" smtClean="0">
                <a:latin typeface="Verdana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&gt; </a:t>
            </a:r>
            <a:r>
              <a:rPr lang="en-US" sz="1600" dirty="0" err="1" smtClean="0">
                <a:latin typeface="Verdana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x</a:t>
            </a:r>
            <a:r>
              <a:rPr lang="en-US" sz="1600" baseline="-30000" dirty="0" err="1" smtClean="0">
                <a:latin typeface="Verdana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cutoff</a:t>
            </a:r>
            <a:r>
              <a:rPr lang="en-US" sz="1600" dirty="0" smtClean="0">
                <a:latin typeface="Verdana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endParaRPr lang="en-US" sz="1600" dirty="0" smtClean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lvl="0" indent="342900" eaLnBrk="0" hangingPunct="0"/>
            <a:r>
              <a:rPr lang="en-US" sz="1600" dirty="0" smtClean="0">
                <a:latin typeface="Verdana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</a:t>
            </a:r>
            <a:r>
              <a:rPr lang="en-US" sz="1600" dirty="0" smtClean="0"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= </a:t>
            </a:r>
            <a:r>
              <a:rPr lang="en-US" sz="1600" dirty="0" smtClean="0">
                <a:latin typeface="Verdana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error term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38135" y="1201707"/>
            <a:ext cx="8004114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indent="342900"/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0" indent="342900" eaLnBrk="0" hangingPunct="0"/>
            <a:r>
              <a:rPr lang="en-US" b="1" dirty="0" smtClean="0">
                <a:latin typeface="Verdana" pitchFamily="34" charset="0"/>
                <a:ea typeface="Times New Roman" pitchFamily="18" charset="0"/>
                <a:cs typeface="Times New Roman" pitchFamily="18" charset="0"/>
              </a:rPr>
              <a:t>Y =  </a:t>
            </a:r>
            <a:r>
              <a:rPr lang="en-US" b="1" dirty="0" err="1" smtClean="0">
                <a:latin typeface="Verdana" pitchFamily="34" charset="0"/>
                <a:ea typeface="Times New Roman" pitchFamily="18" charset="0"/>
                <a:cs typeface="Times New Roman" pitchFamily="18" charset="0"/>
              </a:rPr>
              <a:t>ß</a:t>
            </a:r>
            <a:r>
              <a:rPr lang="en-US" b="1" baseline="-30000" dirty="0" err="1" smtClean="0">
                <a:latin typeface="Verdana" pitchFamily="34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lang="en-US" b="1" dirty="0" smtClean="0"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+ ß</a:t>
            </a:r>
            <a:r>
              <a:rPr lang="en-US" b="1" baseline="-30000" dirty="0" smtClean="0">
                <a:latin typeface="Verdana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en-US" b="1" dirty="0" smtClean="0">
                <a:latin typeface="Verdana" pitchFamily="34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lang="en-US" b="1" baseline="-30000" dirty="0" smtClean="0">
                <a:latin typeface="Verdana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en-US" b="1" dirty="0" smtClean="0"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+ ß</a:t>
            </a:r>
            <a:r>
              <a:rPr lang="en-US" b="1" baseline="-30000" dirty="0" smtClean="0">
                <a:latin typeface="Verdana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b="1" dirty="0" smtClean="0"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(x</a:t>
            </a:r>
            <a:r>
              <a:rPr lang="en-US" b="1" baseline="-30000" dirty="0" smtClean="0">
                <a:latin typeface="Verdana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en-US" b="1" dirty="0" smtClean="0"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lang="en-US" b="1" dirty="0" err="1" smtClean="0">
                <a:latin typeface="Verdana" pitchFamily="34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lang="en-US" b="1" baseline="-30000" dirty="0" err="1" smtClean="0">
                <a:latin typeface="Verdana" pitchFamily="34" charset="0"/>
                <a:ea typeface="Times New Roman" pitchFamily="18" charset="0"/>
                <a:cs typeface="Times New Roman" pitchFamily="18" charset="0"/>
              </a:rPr>
              <a:t>cutoff</a:t>
            </a:r>
            <a:r>
              <a:rPr lang="en-US" b="1" dirty="0" smtClean="0">
                <a:latin typeface="Verdana" pitchFamily="34" charset="0"/>
                <a:ea typeface="Times New Roman" pitchFamily="18" charset="0"/>
                <a:cs typeface="Times New Roman" pitchFamily="18" charset="0"/>
              </a:rPr>
              <a:t>)x</a:t>
            </a:r>
            <a:r>
              <a:rPr lang="en-US" b="1" baseline="-30000" dirty="0" smtClean="0">
                <a:latin typeface="Verdana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b="1" dirty="0" smtClean="0"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+ ß</a:t>
            </a:r>
            <a:r>
              <a:rPr lang="en-US" b="1" baseline="-30000" dirty="0" smtClean="0">
                <a:latin typeface="Verdana" pitchFamily="34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en-US" b="1" dirty="0" smtClean="0">
                <a:latin typeface="Verdana" pitchFamily="34" charset="0"/>
                <a:ea typeface="Times New Roman" pitchFamily="18" charset="0"/>
                <a:cs typeface="Times New Roman" pitchFamily="18" charset="0"/>
              </a:rPr>
              <a:t>x</a:t>
            </a:r>
            <a:r>
              <a:rPr lang="en-US" b="1" baseline="-30000" dirty="0" smtClean="0">
                <a:latin typeface="Verdana" pitchFamily="34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en-US" b="1" dirty="0" smtClean="0">
                <a:latin typeface="Verdana" pitchFamily="34" charset="0"/>
                <a:ea typeface="Times New Roman" pitchFamily="18" charset="0"/>
                <a:cs typeface="Times New Roman" pitchFamily="18" charset="0"/>
              </a:rPr>
              <a:t> + </a:t>
            </a:r>
            <a:r>
              <a:rPr lang="en-US" b="1" dirty="0" smtClean="0">
                <a:latin typeface="Verdana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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1421" y="544473"/>
            <a:ext cx="7086600" cy="1447800"/>
          </a:xfrm>
        </p:spPr>
        <p:txBody>
          <a:bodyPr/>
          <a:lstStyle/>
          <a:p>
            <a:r>
              <a:rPr lang="en-US" sz="3600" b="1" dirty="0" smtClean="0"/>
              <a:t>The Hypothesis and Results</a:t>
            </a:r>
            <a:endParaRPr lang="en-US" sz="3600" b="1" dirty="0"/>
          </a:p>
        </p:txBody>
      </p:sp>
      <p:pic>
        <p:nvPicPr>
          <p:cNvPr id="8294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43064" y="3027357"/>
            <a:ext cx="5513463" cy="3061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1650960" y="1639863"/>
            <a:ext cx="65723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H</a:t>
            </a:r>
            <a:r>
              <a:rPr lang="en-US" b="1" baseline="-25000" dirty="0"/>
              <a:t>1</a:t>
            </a:r>
            <a:r>
              <a:rPr lang="en-US" b="1" dirty="0"/>
              <a:t> : ß</a:t>
            </a:r>
            <a:r>
              <a:rPr lang="en-US" b="1" baseline="-25000" dirty="0"/>
              <a:t>3 </a:t>
            </a:r>
            <a:r>
              <a:rPr lang="en-US" b="1" dirty="0"/>
              <a:t>= </a:t>
            </a:r>
            <a:r>
              <a:rPr lang="en-US" b="1" dirty="0" smtClean="0"/>
              <a:t>0                 H</a:t>
            </a:r>
            <a:r>
              <a:rPr lang="en-US" b="1" baseline="-25000" dirty="0" smtClean="0"/>
              <a:t>1a</a:t>
            </a:r>
            <a:r>
              <a:rPr lang="en-US" b="1" dirty="0" smtClean="0"/>
              <a:t>: ß</a:t>
            </a:r>
            <a:r>
              <a:rPr lang="en-US" b="1" baseline="-25000" dirty="0" smtClean="0"/>
              <a:t>3 </a:t>
            </a:r>
            <a:r>
              <a:rPr lang="en-US" b="1" dirty="0" smtClean="0">
                <a:sym typeface="Symbol"/>
              </a:rPr>
              <a:t></a:t>
            </a:r>
            <a:r>
              <a:rPr lang="en-US" b="1" dirty="0" smtClean="0"/>
              <a:t> 0</a:t>
            </a:r>
          </a:p>
          <a:p>
            <a:endParaRPr lang="en-US" b="1" dirty="0" smtClean="0"/>
          </a:p>
          <a:p>
            <a:r>
              <a:rPr lang="en-US" dirty="0"/>
              <a:t>Y =  </a:t>
            </a:r>
            <a:r>
              <a:rPr lang="en-US" dirty="0" err="1"/>
              <a:t>ß</a:t>
            </a:r>
            <a:r>
              <a:rPr lang="en-US" baseline="-25000" dirty="0" err="1"/>
              <a:t>o</a:t>
            </a:r>
            <a:r>
              <a:rPr lang="en-US" dirty="0"/>
              <a:t> + ß</a:t>
            </a:r>
            <a:r>
              <a:rPr lang="en-US" baseline="-25000" dirty="0"/>
              <a:t>1</a:t>
            </a:r>
            <a:r>
              <a:rPr lang="en-US" dirty="0"/>
              <a:t>x</a:t>
            </a:r>
            <a:r>
              <a:rPr lang="en-US" baseline="-25000" dirty="0"/>
              <a:t>1</a:t>
            </a:r>
            <a:r>
              <a:rPr lang="en-US" dirty="0"/>
              <a:t> + ß</a:t>
            </a:r>
            <a:r>
              <a:rPr lang="en-US" baseline="-25000" dirty="0"/>
              <a:t>2 </a:t>
            </a:r>
            <a:r>
              <a:rPr lang="en-US" dirty="0"/>
              <a:t>(x</a:t>
            </a:r>
            <a:r>
              <a:rPr lang="en-US" baseline="-25000" dirty="0"/>
              <a:t>1</a:t>
            </a:r>
            <a:r>
              <a:rPr lang="en-US" dirty="0"/>
              <a:t> – </a:t>
            </a:r>
            <a:r>
              <a:rPr lang="en-US" dirty="0" err="1"/>
              <a:t>x</a:t>
            </a:r>
            <a:r>
              <a:rPr lang="en-US" baseline="-25000" dirty="0" err="1"/>
              <a:t>cutoff</a:t>
            </a:r>
            <a:r>
              <a:rPr lang="en-US" dirty="0"/>
              <a:t>)x</a:t>
            </a:r>
            <a:r>
              <a:rPr lang="en-US" baseline="-25000" dirty="0"/>
              <a:t>2</a:t>
            </a:r>
            <a:r>
              <a:rPr lang="en-US" dirty="0"/>
              <a:t> + ß</a:t>
            </a:r>
            <a:r>
              <a:rPr lang="en-US" baseline="-25000" dirty="0"/>
              <a:t>3</a:t>
            </a:r>
            <a:r>
              <a:rPr lang="en-US" dirty="0"/>
              <a:t>x</a:t>
            </a:r>
            <a:r>
              <a:rPr lang="en-US" baseline="-25000" dirty="0"/>
              <a:t>3 </a:t>
            </a:r>
            <a:r>
              <a:rPr lang="en-US" dirty="0"/>
              <a:t>+ </a:t>
            </a:r>
            <a:r>
              <a:rPr lang="en-US" dirty="0">
                <a:sym typeface="Symbol"/>
              </a:rPr>
              <a:t>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ANCHTO" val="262"/>
  <p:tag name="HOTSPOTTYPE" val="DefinedInNavigator"/>
  <p:tag name="DEFINEDINNAVIGATOR" val="True"/>
</p:tagLst>
</file>

<file path=ppt/theme/theme1.xml><?xml version="1.0" encoding="utf-8"?>
<a:theme xmlns:a="http://schemas.openxmlformats.org/drawingml/2006/main" name="Recommending a Strategy">
  <a:themeElements>
    <a:clrScheme name="Recommending a Strategy 1">
      <a:dk1>
        <a:srgbClr val="009999"/>
      </a:dk1>
      <a:lt1>
        <a:srgbClr val="FFFFFF"/>
      </a:lt1>
      <a:dk2>
        <a:srgbClr val="000066"/>
      </a:dk2>
      <a:lt2>
        <a:srgbClr val="339966"/>
      </a:lt2>
      <a:accent1>
        <a:srgbClr val="00CC99"/>
      </a:accent1>
      <a:accent2>
        <a:srgbClr val="0099CC"/>
      </a:accent2>
      <a:accent3>
        <a:srgbClr val="AAAAB8"/>
      </a:accent3>
      <a:accent4>
        <a:srgbClr val="DADADA"/>
      </a:accent4>
      <a:accent5>
        <a:srgbClr val="AAE2CA"/>
      </a:accent5>
      <a:accent6>
        <a:srgbClr val="008AB9"/>
      </a:accent6>
      <a:hlink>
        <a:srgbClr val="336699"/>
      </a:hlink>
      <a:folHlink>
        <a:srgbClr val="B2B2B2"/>
      </a:folHlink>
    </a:clrScheme>
    <a:fontScheme name="Recommending a Strategy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ecommending a Strategy 1">
        <a:dk1>
          <a:srgbClr val="009999"/>
        </a:dk1>
        <a:lt1>
          <a:srgbClr val="FFFFFF"/>
        </a:lt1>
        <a:dk2>
          <a:srgbClr val="000066"/>
        </a:dk2>
        <a:lt2>
          <a:srgbClr val="339966"/>
        </a:lt2>
        <a:accent1>
          <a:srgbClr val="00CC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E2CA"/>
        </a:accent5>
        <a:accent6>
          <a:srgbClr val="008AB9"/>
        </a:accent6>
        <a:hlink>
          <a:srgbClr val="33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2">
        <a:dk1>
          <a:srgbClr val="000000"/>
        </a:dk1>
        <a:lt1>
          <a:srgbClr val="FFFFFF"/>
        </a:lt1>
        <a:dk2>
          <a:srgbClr val="009900"/>
        </a:dk2>
        <a:lt2>
          <a:srgbClr val="CC0000"/>
        </a:lt2>
        <a:accent1>
          <a:srgbClr val="CCCC00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2D2DB9"/>
        </a:accent6>
        <a:hlink>
          <a:srgbClr val="00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commending a Strateg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commending a Strategy 4">
        <a:dk1>
          <a:srgbClr val="333399"/>
        </a:dk1>
        <a:lt1>
          <a:srgbClr val="FFFFCC"/>
        </a:lt1>
        <a:dk2>
          <a:srgbClr val="000000"/>
        </a:dk2>
        <a:lt2>
          <a:srgbClr val="0000FF"/>
        </a:lt2>
        <a:accent1>
          <a:srgbClr val="800000"/>
        </a:accent1>
        <a:accent2>
          <a:srgbClr val="3366CC"/>
        </a:accent2>
        <a:accent3>
          <a:srgbClr val="AAAAAA"/>
        </a:accent3>
        <a:accent4>
          <a:srgbClr val="DADAAE"/>
        </a:accent4>
        <a:accent5>
          <a:srgbClr val="C0AAAA"/>
        </a:accent5>
        <a:accent6>
          <a:srgbClr val="2D5CB9"/>
        </a:accent6>
        <a:hlink>
          <a:srgbClr val="FFFF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5">
        <a:dk1>
          <a:srgbClr val="CC3300"/>
        </a:dk1>
        <a:lt1>
          <a:srgbClr val="FFFFCC"/>
        </a:lt1>
        <a:dk2>
          <a:srgbClr val="000000"/>
        </a:dk2>
        <a:lt2>
          <a:srgbClr val="CC6600"/>
        </a:lt2>
        <a:accent1>
          <a:srgbClr val="993300"/>
        </a:accent1>
        <a:accent2>
          <a:srgbClr val="808000"/>
        </a:accent2>
        <a:accent3>
          <a:srgbClr val="AAAAAA"/>
        </a:accent3>
        <a:accent4>
          <a:srgbClr val="DADAAE"/>
        </a:accent4>
        <a:accent5>
          <a:srgbClr val="CAADAA"/>
        </a:accent5>
        <a:accent6>
          <a:srgbClr val="7373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6">
        <a:dk1>
          <a:srgbClr val="66CCFF"/>
        </a:dk1>
        <a:lt1>
          <a:srgbClr val="CCECFF"/>
        </a:lt1>
        <a:dk2>
          <a:srgbClr val="000000"/>
        </a:dk2>
        <a:lt2>
          <a:srgbClr val="9999FF"/>
        </a:lt2>
        <a:accent1>
          <a:srgbClr val="FFFFFF"/>
        </a:accent1>
        <a:accent2>
          <a:srgbClr val="99CCFF"/>
        </a:accent2>
        <a:accent3>
          <a:srgbClr val="AAAAAA"/>
        </a:accent3>
        <a:accent4>
          <a:srgbClr val="AEC9DA"/>
        </a:accent4>
        <a:accent5>
          <a:srgbClr val="FFFFFF"/>
        </a:accent5>
        <a:accent6>
          <a:srgbClr val="8AB9E7"/>
        </a:accent6>
        <a:hlink>
          <a:srgbClr val="CCE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7">
        <a:dk1>
          <a:srgbClr val="993366"/>
        </a:dk1>
        <a:lt1>
          <a:srgbClr val="FFFFCC"/>
        </a:lt1>
        <a:dk2>
          <a:srgbClr val="333399"/>
        </a:dk2>
        <a:lt2>
          <a:srgbClr val="0066FF"/>
        </a:lt2>
        <a:accent1>
          <a:srgbClr val="6600FF"/>
        </a:accent1>
        <a:accent2>
          <a:srgbClr val="0099CC"/>
        </a:accent2>
        <a:accent3>
          <a:srgbClr val="ADADCA"/>
        </a:accent3>
        <a:accent4>
          <a:srgbClr val="DADAAE"/>
        </a:accent4>
        <a:accent5>
          <a:srgbClr val="B8AAFF"/>
        </a:accent5>
        <a:accent6>
          <a:srgbClr val="008AB9"/>
        </a:accent6>
        <a:hlink>
          <a:srgbClr val="66FF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8">
        <a:dk1>
          <a:srgbClr val="993366"/>
        </a:dk1>
        <a:lt1>
          <a:srgbClr val="EAEAEA"/>
        </a:lt1>
        <a:dk2>
          <a:srgbClr val="660066"/>
        </a:dk2>
        <a:lt2>
          <a:srgbClr val="CC0000"/>
        </a:lt2>
        <a:accent1>
          <a:srgbClr val="A50021"/>
        </a:accent1>
        <a:accent2>
          <a:srgbClr val="660033"/>
        </a:accent2>
        <a:accent3>
          <a:srgbClr val="B8AAB8"/>
        </a:accent3>
        <a:accent4>
          <a:srgbClr val="C8C8C8"/>
        </a:accent4>
        <a:accent5>
          <a:srgbClr val="CFAAAB"/>
        </a:accent5>
        <a:accent6>
          <a:srgbClr val="5C00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Recommending A Strategy</Template>
  <TotalTime>672</TotalTime>
  <Words>322</Words>
  <Application>Microsoft PowerPoint 7.0</Application>
  <PresentationFormat>On-screen Show (4:3)</PresentationFormat>
  <Paragraphs>102</Paragraphs>
  <Slides>11</Slides>
  <Notes>11</Notes>
  <HiddenSlides>0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Recommending a Strategy</vt:lpstr>
      <vt:lpstr>How Effective is Student-Centric Edutainment in Large Introductory IS Survey Courses?</vt:lpstr>
      <vt:lpstr>The situation …</vt:lpstr>
      <vt:lpstr>Slide 3</vt:lpstr>
      <vt:lpstr>Token Awards</vt:lpstr>
      <vt:lpstr>Slide 5</vt:lpstr>
      <vt:lpstr>Continuous Improvement</vt:lpstr>
      <vt:lpstr>Regression Discontinuity Model</vt:lpstr>
      <vt:lpstr>Slide 8</vt:lpstr>
      <vt:lpstr>The Hypothesis and Results</vt:lpstr>
      <vt:lpstr>Student Comments</vt:lpstr>
      <vt:lpstr>Conclusions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sharen</dc:creator>
  <cp:lastModifiedBy>sharen</cp:lastModifiedBy>
  <cp:revision>36</cp:revision>
  <cp:lastPrinted>1601-01-01T00:00:00Z</cp:lastPrinted>
  <dcterms:created xsi:type="dcterms:W3CDTF">1601-01-01T00:00:00Z</dcterms:created>
  <dcterms:modified xsi:type="dcterms:W3CDTF">2007-11-03T12:21:58Z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2</vt:i4>
  </property>
  <property fmtid="{D5CDD505-2E9C-101B-9397-08002B2CF9AE}" pid="3" name="LCID">
    <vt:i4>1033</vt:i4>
  </property>
</Properties>
</file>