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6"/>
  </p:notesMasterIdLst>
  <p:sldIdLst>
    <p:sldId id="256" r:id="rId2"/>
    <p:sldId id="257" r:id="rId3"/>
    <p:sldId id="259" r:id="rId4"/>
    <p:sldId id="260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74" r:id="rId16"/>
    <p:sldId id="275" r:id="rId17"/>
    <p:sldId id="276" r:id="rId18"/>
    <p:sldId id="277" r:id="rId19"/>
    <p:sldId id="278" r:id="rId20"/>
    <p:sldId id="279" r:id="rId21"/>
    <p:sldId id="280" r:id="rId22"/>
    <p:sldId id="281" r:id="rId23"/>
    <p:sldId id="282" r:id="rId24"/>
    <p:sldId id="283" r:id="rId25"/>
  </p:sldIdLst>
  <p:sldSz cx="9144000" cy="6858000" type="screen4x3"/>
  <p:notesSz cx="6858000" cy="9144000"/>
  <p:custDataLst>
    <p:tags r:id="rId2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4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gs" Target="tags/tag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8DB960-2B76-49A4-B4DC-4E752D1B98C4}" type="datetimeFigureOut">
              <a:rPr lang="en-US" smtClean="0"/>
              <a:pPr/>
              <a:t>11/6/2008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C0730A-D9D0-4B64-B15A-CC5DED52011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4038599"/>
            <a:ext cx="9144000" cy="1930879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4111751"/>
            <a:ext cx="1371600" cy="1776953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60000"/>
                  <a:lumOff val="40000"/>
                </a:schemeClr>
              </a:gs>
              <a:gs pos="50000">
                <a:schemeClr val="accent4">
                  <a:lumMod val="20000"/>
                  <a:lumOff val="80000"/>
                </a:schemeClr>
              </a:gs>
              <a:gs pos="100000">
                <a:schemeClr val="tx1"/>
              </a:gs>
            </a:gsLst>
            <a:lin ang="10800000" scaled="1"/>
            <a:tileRect/>
          </a:gra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371600" y="4111751"/>
            <a:ext cx="7772400" cy="1776953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371600" y="4191000"/>
            <a:ext cx="7467600" cy="1066800"/>
          </a:xfrm>
        </p:spPr>
        <p:txBody>
          <a:bodyPr anchor="b">
            <a:normAutofit/>
          </a:bodyPr>
          <a:lstStyle>
            <a:lvl1pPr>
              <a:defRPr sz="4400" cap="none" baseline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5257800"/>
            <a:ext cx="7467600" cy="609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400">
                <a:solidFill>
                  <a:schemeClr val="accent3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233160"/>
            <a:ext cx="1752600" cy="320040"/>
          </a:xfrm>
          <a:prstGeom prst="rect">
            <a:avLst/>
          </a:prstGeom>
        </p:spPr>
        <p:txBody>
          <a:bodyPr anchor="b" anchorCtr="0">
            <a:noAutofit/>
          </a:bodyPr>
          <a:lstStyle>
            <a:lvl1pPr algn="l">
              <a:defRPr sz="1400">
                <a:solidFill>
                  <a:schemeClr val="bg2"/>
                </a:solidFill>
              </a:defRPr>
            </a:lvl1pPr>
          </a:lstStyle>
          <a:p>
            <a:fld id="{DA480A42-1B47-4A74-9A1D-F67E9D003F15}" type="datetimeFigureOut">
              <a:rPr lang="en-US" smtClean="0"/>
              <a:pPr/>
              <a:t>11/6/2008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3200399" y="6233160"/>
            <a:ext cx="4752393" cy="320040"/>
          </a:xfrm>
          <a:prstGeom prst="rect">
            <a:avLst/>
          </a:prstGeom>
        </p:spPr>
        <p:txBody>
          <a:bodyPr anchor="b" anchorCtr="0"/>
          <a:lstStyle>
            <a:lvl1pPr algn="r"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6233160"/>
            <a:ext cx="838200" cy="320040"/>
          </a:xfrm>
          <a:prstGeom prst="rect">
            <a:avLst/>
          </a:prstGeom>
        </p:spPr>
        <p:txBody>
          <a:bodyPr anchor="b" anchorCtr="0"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024F9E6-8BD1-4849-86DE-3CD23B63DC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80A42-1B47-4A74-9A1D-F67E9D003F15}" type="datetimeFigureOut">
              <a:rPr lang="en-US" smtClean="0"/>
              <a:pPr/>
              <a:t>11/6/2008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024F9E6-8BD1-4849-86DE-3CD23B63DC4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Pr>
        <a:gradFill flip="none" rotWithShape="1">
          <a:gsLst>
            <a:gs pos="0">
              <a:schemeClr val="accent3">
                <a:lumMod val="60000"/>
                <a:lumOff val="40000"/>
              </a:schemeClr>
            </a:gs>
            <a:gs pos="50000">
              <a:schemeClr val="accent3">
                <a:lumMod val="20000"/>
                <a:lumOff val="80000"/>
              </a:schemeClr>
            </a:gs>
            <a:gs pos="100000">
              <a:schemeClr val="bg1"/>
            </a:gs>
          </a:gsLst>
          <a:lin ang="81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8823960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8915400" y="533400"/>
            <a:ext cx="228600" cy="6324600"/>
          </a:xfrm>
          <a:prstGeom prst="rect">
            <a:avLst/>
          </a:prstGeom>
          <a:solidFill>
            <a:schemeClr val="tx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533400"/>
          </a:xfrm>
          <a:prstGeom prst="rect">
            <a:avLst/>
          </a:prstGeom>
          <a:gradFill>
            <a:gsLst>
              <a:gs pos="0">
                <a:schemeClr val="accent4">
                  <a:lumMod val="60000"/>
                  <a:lumOff val="40000"/>
                </a:schemeClr>
              </a:gs>
              <a:gs pos="50000">
                <a:schemeClr val="accent4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0800000" scaled="1"/>
          </a:gra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80A42-1B47-4A74-9A1D-F67E9D003F15}" type="datetimeFigureOut">
              <a:rPr lang="en-US" smtClean="0"/>
              <a:pPr/>
              <a:t>11/6/2008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024F9E6-8BD1-4849-86DE-3CD23B63DC4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762000" y="1600200"/>
            <a:ext cx="8004048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80A42-1B47-4A74-9A1D-F67E9D003F15}" type="datetimeFigureOut">
              <a:rPr lang="en-US" smtClean="0"/>
              <a:pPr/>
              <a:t>11/6/2008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024F9E6-8BD1-4849-86DE-3CD23B63DC4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620000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371600" cy="990600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60000"/>
                  <a:lumOff val="40000"/>
                </a:schemeClr>
              </a:gs>
              <a:gs pos="50000">
                <a:schemeClr val="accent4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tx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 anchor="ctr" anchorCtr="0"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80A42-1B47-4A74-9A1D-F67E9D003F15}" type="datetimeFigureOut">
              <a:rPr lang="en-US" smtClean="0"/>
              <a:pPr/>
              <a:t>11/6/2008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024F9E6-8BD1-4849-86DE-3CD23B63DC4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7620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768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80A42-1B47-4A74-9A1D-F67E9D003F15}" type="datetimeFigureOut">
              <a:rPr lang="en-US" smtClean="0"/>
              <a:pPr/>
              <a:t>11/6/2008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024F9E6-8BD1-4849-86DE-3CD23B63DC4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7620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768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762000" y="1752600"/>
            <a:ext cx="3886200" cy="640080"/>
          </a:xfrm>
          <a:solidFill>
            <a:schemeClr val="accent3"/>
          </a:solidFill>
        </p:spPr>
        <p:txBody>
          <a:bodyPr rtlCol="0" anchor="ctr"/>
          <a:lstStyle>
            <a:lvl1pPr marL="0" indent="0">
              <a:buFontTx/>
              <a:buNone/>
              <a:defRPr sz="2000" b="0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76800" y="1752600"/>
            <a:ext cx="3886200" cy="640080"/>
          </a:xfrm>
          <a:solidFill>
            <a:schemeClr val="accent3"/>
          </a:solidFill>
        </p:spPr>
        <p:txBody>
          <a:bodyPr rtlCol="0" anchor="ctr"/>
          <a:lstStyle>
            <a:lvl1pPr marL="0" indent="0">
              <a:buFontTx/>
              <a:buNone/>
              <a:defRPr sz="2000" b="0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8" name="Date Placeholder 1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80A42-1B47-4A74-9A1D-F67E9D003F15}" type="datetimeFigureOut">
              <a:rPr lang="en-US" smtClean="0"/>
              <a:pPr/>
              <a:t>11/6/2008</a:t>
            </a:fld>
            <a:endParaRPr lang="en-US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024F9E6-8BD1-4849-86DE-3CD23B63DC4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80A42-1B47-4A74-9A1D-F67E9D003F15}" type="datetimeFigureOut">
              <a:rPr lang="en-US" smtClean="0"/>
              <a:pPr/>
              <a:t>11/6/2008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024F9E6-8BD1-4849-86DE-3CD23B63DC4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80A42-1B47-4A74-9A1D-F67E9D003F15}" type="datetimeFigureOut">
              <a:rPr lang="en-US" smtClean="0"/>
              <a:pPr/>
              <a:t>11/6/2008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024F9E6-8BD1-4849-86DE-3CD23B63DC4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762000" y="1600200"/>
            <a:ext cx="1600200" cy="4495800"/>
          </a:xfrm>
          <a:solidFill>
            <a:schemeClr val="accent3"/>
          </a:solidFill>
          <a:ln w="50800" cap="sq" cmpd="dbl" algn="ctr">
            <a:noFill/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438400" y="1600200"/>
            <a:ext cx="6324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80A42-1B47-4A74-9A1D-F67E9D003F15}" type="datetimeFigureOut">
              <a:rPr lang="en-US" smtClean="0"/>
              <a:pPr/>
              <a:t>11/6/2008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024F9E6-8BD1-4849-86DE-3CD23B63DC4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71600" y="5486400"/>
            <a:ext cx="7543800" cy="685800"/>
          </a:xfrm>
        </p:spPr>
        <p:txBody>
          <a:bodyPr/>
          <a:lstStyle>
            <a:lvl1pPr marL="0" indent="0">
              <a:buFontTx/>
              <a:buNone/>
              <a:defRPr sz="1700">
                <a:solidFill>
                  <a:schemeClr val="tx2"/>
                </a:solidFill>
              </a:defRPr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0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0" y="4658868"/>
            <a:ext cx="1371600" cy="713232"/>
          </a:xfrm>
          <a:prstGeom prst="rect">
            <a:avLst/>
          </a:prstGeom>
          <a:gradFill>
            <a:gsLst>
              <a:gs pos="0">
                <a:schemeClr val="accent4">
                  <a:lumMod val="60000"/>
                  <a:lumOff val="40000"/>
                </a:schemeClr>
              </a:gs>
              <a:gs pos="50000">
                <a:schemeClr val="accent4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0800000" scaled="1"/>
          </a:gra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371600" y="4658868"/>
            <a:ext cx="7772400" cy="713232"/>
          </a:xfrm>
          <a:prstGeom prst="rect">
            <a:avLst/>
          </a:prstGeom>
          <a:solidFill>
            <a:schemeClr val="tx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4675516"/>
            <a:ext cx="7543800" cy="658483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71600" y="0"/>
            <a:ext cx="7772400" cy="4568952"/>
          </a:xfr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80A42-1B47-4A74-9A1D-F67E9D003F15}" type="datetimeFigureOut">
              <a:rPr lang="en-US" smtClean="0"/>
              <a:pPr/>
              <a:t>11/6/2008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024F9E6-8BD1-4849-86DE-3CD23B63DC4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60000"/>
                <a:lumOff val="40000"/>
              </a:schemeClr>
            </a:gs>
            <a:gs pos="50000">
              <a:schemeClr val="accent3">
                <a:lumMod val="20000"/>
                <a:lumOff val="80000"/>
              </a:schemeClr>
            </a:gs>
            <a:gs pos="100000">
              <a:schemeClr val="bg1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762000" y="381000"/>
            <a:ext cx="8001000" cy="11430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765048" y="1600200"/>
            <a:ext cx="80010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533400" cy="6858000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60000"/>
                  <a:lumOff val="40000"/>
                </a:schemeClr>
              </a:gs>
              <a:gs pos="50000">
                <a:schemeClr val="accent4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33400" y="0"/>
            <a:ext cx="8610600" cy="228600"/>
          </a:xfrm>
          <a:prstGeom prst="rect">
            <a:avLst/>
          </a:prstGeom>
          <a:solidFill>
            <a:schemeClr val="tx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1" name="Date Placeholder 27"/>
          <p:cNvSpPr>
            <a:spLocks noGrp="1"/>
          </p:cNvSpPr>
          <p:nvPr>
            <p:ph type="dt" sz="half" idx="2"/>
          </p:nvPr>
        </p:nvSpPr>
        <p:spPr>
          <a:xfrm>
            <a:off x="1371600" y="6233160"/>
            <a:ext cx="1752600" cy="320040"/>
          </a:xfrm>
          <a:prstGeom prst="rect">
            <a:avLst/>
          </a:prstGeom>
        </p:spPr>
        <p:txBody>
          <a:bodyPr anchor="b" anchorCtr="0">
            <a:noAutofit/>
          </a:bodyPr>
          <a:lstStyle>
            <a:lvl1pPr algn="l">
              <a:defRPr sz="1400">
                <a:solidFill>
                  <a:schemeClr val="bg2"/>
                </a:solidFill>
              </a:defRPr>
            </a:lvl1pPr>
          </a:lstStyle>
          <a:p>
            <a:fld id="{DA480A42-1B47-4A74-9A1D-F67E9D003F15}" type="datetimeFigureOut">
              <a:rPr lang="en-US" smtClean="0"/>
              <a:pPr/>
              <a:t>11/6/2008</a:t>
            </a:fld>
            <a:endParaRPr lang="en-US"/>
          </a:p>
        </p:txBody>
      </p:sp>
      <p:sp>
        <p:nvSpPr>
          <p:cNvPr id="24" name="Footer Placeholder 16"/>
          <p:cNvSpPr>
            <a:spLocks noGrp="1"/>
          </p:cNvSpPr>
          <p:nvPr>
            <p:ph type="ftr" sz="quarter" idx="3"/>
          </p:nvPr>
        </p:nvSpPr>
        <p:spPr>
          <a:xfrm>
            <a:off x="3200399" y="6233160"/>
            <a:ext cx="4752393" cy="320040"/>
          </a:xfrm>
          <a:prstGeom prst="rect">
            <a:avLst/>
          </a:prstGeom>
        </p:spPr>
        <p:txBody>
          <a:bodyPr anchor="b" anchorCtr="0">
            <a:noAutofit/>
          </a:bodyPr>
          <a:lstStyle>
            <a:lvl1pPr algn="r">
              <a:defRPr sz="14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25" name="Slide Number Placeholder 28"/>
          <p:cNvSpPr>
            <a:spLocks noGrp="1"/>
          </p:cNvSpPr>
          <p:nvPr>
            <p:ph type="sldNum" sz="quarter" idx="4"/>
          </p:nvPr>
        </p:nvSpPr>
        <p:spPr>
          <a:xfrm>
            <a:off x="8001000" y="6233160"/>
            <a:ext cx="838200" cy="320040"/>
          </a:xfrm>
          <a:prstGeom prst="rect">
            <a:avLst/>
          </a:prstGeom>
        </p:spPr>
        <p:txBody>
          <a:bodyPr anchor="b" anchorCtr="0">
            <a:noAutofit/>
          </a:bodyPr>
          <a:lstStyle>
            <a:lvl1pPr>
              <a:defRPr sz="1400">
                <a:solidFill>
                  <a:schemeClr val="bg2"/>
                </a:solidFill>
              </a:defRPr>
            </a:lvl1pPr>
          </a:lstStyle>
          <a:p>
            <a:fld id="{4024F9E6-8BD1-4849-86DE-3CD23B63DC4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random/>
  </p:transition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tx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tx2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tx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tx2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tx2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4191000"/>
            <a:ext cx="8839200" cy="1066800"/>
          </a:xfrm>
        </p:spPr>
        <p:txBody>
          <a:bodyPr>
            <a:no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Virtual Teams:  </a:t>
            </a:r>
            <a:r>
              <a:rPr lang="en-US" sz="3600" b="1" smtClean="0">
                <a:solidFill>
                  <a:srgbClr val="FF0000"/>
                </a:solidFill>
              </a:rPr>
              <a:t>Preparing </a:t>
            </a:r>
            <a:r>
              <a:rPr lang="en-US" sz="3600" b="1" smtClean="0">
                <a:solidFill>
                  <a:srgbClr val="FF0000"/>
                </a:solidFill>
              </a:rPr>
              <a:t>Students </a:t>
            </a:r>
            <a:r>
              <a:rPr lang="en-US" sz="3600" b="1" dirty="0" smtClean="0">
                <a:solidFill>
                  <a:srgbClr val="FF0000"/>
                </a:solidFill>
              </a:rPr>
              <a:t>for Global IT Management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Bruce White, Bill Tastle, Andrei Semeniuta</a:t>
            </a:r>
            <a:endParaRPr lang="en-US" dirty="0"/>
          </a:p>
        </p:txBody>
      </p:sp>
    </p:spTree>
  </p:cSld>
  <p:clrMapOvr>
    <a:masterClrMapping/>
  </p:clrMapOvr>
  <p:transition spd="med">
    <p:random/>
    <p:sndAc>
      <p:stSnd>
        <p:snd r:embed="rId2" name="explode.wav" builtIn="1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‘Soft skills’ need to be strengthened – with the development of trust and partnerships</a:t>
            </a:r>
          </a:p>
          <a:p>
            <a:endParaRPr lang="en-US" dirty="0" smtClean="0"/>
          </a:p>
          <a:p>
            <a:r>
              <a:rPr lang="en-US" dirty="0" smtClean="0"/>
              <a:t>“How do we prepare our students for the world of virtual teams”?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>
    <p:random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Three professors collaborated to create a ‘global virtual team’</a:t>
            </a:r>
          </a:p>
          <a:p>
            <a:r>
              <a:rPr lang="en-US" dirty="0" smtClean="0"/>
              <a:t>The professors were:</a:t>
            </a:r>
          </a:p>
          <a:p>
            <a:pPr lvl="1"/>
            <a:r>
              <a:rPr lang="en-US" dirty="0" smtClean="0"/>
              <a:t>William (Bill) Tastle – Ithaca College, New York</a:t>
            </a:r>
          </a:p>
          <a:p>
            <a:pPr lvl="1"/>
            <a:r>
              <a:rPr lang="en-US" dirty="0" smtClean="0"/>
              <a:t>Bruce White – Quinnipiac University, Connecticut</a:t>
            </a:r>
          </a:p>
          <a:p>
            <a:pPr lvl="1"/>
            <a:r>
              <a:rPr lang="en-US" dirty="0" smtClean="0"/>
              <a:t>Andrei Semeniuta – Belarusian Trade-Economic University, Gomel, Belarus</a:t>
            </a:r>
          </a:p>
          <a:p>
            <a:r>
              <a:rPr lang="en-US" dirty="0" smtClean="0"/>
              <a:t>Each selected two students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Project</a:t>
            </a:r>
            <a:endParaRPr lang="en-US" dirty="0"/>
          </a:p>
        </p:txBody>
      </p:sp>
    </p:spTree>
  </p:cSld>
  <p:clrMapOvr>
    <a:masterClrMapping/>
  </p:clrMapOvr>
  <p:transition>
    <p:wheel spokes="8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 person who speaks three or more languages is ‘multilingual’</a:t>
            </a:r>
          </a:p>
          <a:p>
            <a:r>
              <a:rPr lang="en-US" dirty="0" smtClean="0"/>
              <a:t>A person who speaks two languages is ‘bilingual’</a:t>
            </a:r>
          </a:p>
          <a:p>
            <a:r>
              <a:rPr lang="en-US" dirty="0" smtClean="0"/>
              <a:t>A person who speaks one language is an American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(an observation)</a:t>
            </a:r>
            <a:endParaRPr lang="en-US" dirty="0"/>
          </a:p>
        </p:txBody>
      </p:sp>
    </p:spTree>
  </p:cSld>
  <p:clrMapOvr>
    <a:masterClrMapping/>
  </p:clrMapOvr>
  <p:transition>
    <p:newsflash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Students needed to explore the communications technologies available</a:t>
            </a:r>
          </a:p>
          <a:p>
            <a:r>
              <a:rPr lang="en-US" dirty="0" smtClean="0"/>
              <a:t>Students needed to collaborate on three projects</a:t>
            </a:r>
          </a:p>
          <a:p>
            <a:r>
              <a:rPr lang="en-US" dirty="0" smtClean="0"/>
              <a:t>Students needed to ‘publish’ their collaborative findings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Ground Rules for the GVT</a:t>
            </a:r>
            <a:endParaRPr lang="en-US" dirty="0"/>
          </a:p>
        </p:txBody>
      </p:sp>
    </p:spTree>
  </p:cSld>
  <p:clrMapOvr>
    <a:masterClrMapping/>
  </p:clrMapOvr>
  <p:transition>
    <p:randomBar dir="vert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From Ithaca College:</a:t>
            </a:r>
          </a:p>
          <a:p>
            <a:pPr lvl="1"/>
            <a:r>
              <a:rPr lang="en-US" sz="3200" dirty="0" smtClean="0"/>
              <a:t>Stephanie </a:t>
            </a:r>
            <a:r>
              <a:rPr lang="en-US" sz="3200" dirty="0" err="1" smtClean="0"/>
              <a:t>Elowson</a:t>
            </a:r>
            <a:r>
              <a:rPr lang="en-US" sz="3200" dirty="0" smtClean="0"/>
              <a:t>, </a:t>
            </a:r>
            <a:r>
              <a:rPr lang="en-US" sz="3200" dirty="0" err="1" smtClean="0"/>
              <a:t>Feifel</a:t>
            </a:r>
            <a:r>
              <a:rPr lang="en-US" sz="3200" dirty="0" smtClean="0"/>
              <a:t> Huang </a:t>
            </a:r>
          </a:p>
          <a:p>
            <a:r>
              <a:rPr lang="en-US" sz="3600" dirty="0" smtClean="0"/>
              <a:t>From Quinnipiac University:</a:t>
            </a:r>
          </a:p>
          <a:p>
            <a:pPr lvl="1"/>
            <a:r>
              <a:rPr lang="en-US" sz="3200" dirty="0" smtClean="0"/>
              <a:t>Mike Riddles, Andrew Pauxtis</a:t>
            </a:r>
          </a:p>
          <a:p>
            <a:r>
              <a:rPr lang="en-US" sz="3600" dirty="0" smtClean="0"/>
              <a:t>From Belarus</a:t>
            </a:r>
          </a:p>
          <a:p>
            <a:pPr lvl="1"/>
            <a:r>
              <a:rPr lang="en-US" sz="3200" dirty="0" err="1" smtClean="0"/>
              <a:t>Serj</a:t>
            </a:r>
            <a:r>
              <a:rPr lang="en-US" sz="3200" dirty="0" smtClean="0"/>
              <a:t> </a:t>
            </a:r>
            <a:r>
              <a:rPr lang="en-US" sz="3200" dirty="0" err="1" smtClean="0"/>
              <a:t>Kuznetsoff</a:t>
            </a:r>
            <a:r>
              <a:rPr lang="en-US" sz="3200" dirty="0" smtClean="0"/>
              <a:t> , </a:t>
            </a:r>
            <a:r>
              <a:rPr lang="en-US" sz="3200" dirty="0" err="1" smtClean="0"/>
              <a:t>Kirill</a:t>
            </a:r>
            <a:r>
              <a:rPr lang="en-US" sz="3200" dirty="0" smtClean="0"/>
              <a:t> </a:t>
            </a:r>
            <a:r>
              <a:rPr lang="en-US" sz="3200" dirty="0" err="1" smtClean="0"/>
              <a:t>Bruzgin</a:t>
            </a:r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Students</a:t>
            </a:r>
            <a:endParaRPr lang="en-US" dirty="0"/>
          </a:p>
        </p:txBody>
      </p:sp>
    </p:spTree>
  </p:cSld>
  <p:clrMapOvr>
    <a:masterClrMapping/>
  </p:clrMapOvr>
  <p:transition>
    <p:comb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Skype for verbal / voice communication (and two-way visual communication) </a:t>
            </a:r>
          </a:p>
          <a:p>
            <a:r>
              <a:rPr lang="en-US" sz="3200" dirty="0" smtClean="0"/>
              <a:t>Google Docs for virtual files </a:t>
            </a:r>
          </a:p>
          <a:p>
            <a:r>
              <a:rPr lang="en-US" sz="3200" dirty="0" err="1" smtClean="0"/>
              <a:t>Wikispaces</a:t>
            </a:r>
            <a:r>
              <a:rPr lang="en-US" sz="3200" dirty="0" smtClean="0"/>
              <a:t> for jointly developed files / documents </a:t>
            </a:r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Tools / techniques</a:t>
            </a:r>
            <a:endParaRPr lang="en-US" dirty="0"/>
          </a:p>
        </p:txBody>
      </p:sp>
    </p:spTree>
  </p:cSld>
  <p:clrMapOvr>
    <a:masterClrMapping/>
  </p:clrMapOvr>
  <p:transition>
    <p:checker dir="vert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International issues: </a:t>
            </a:r>
          </a:p>
          <a:p>
            <a:pPr lvl="1"/>
            <a:r>
              <a:rPr lang="en-US" sz="3200" dirty="0" smtClean="0"/>
              <a:t>Cultural issues </a:t>
            </a:r>
          </a:p>
          <a:p>
            <a:pPr lvl="1"/>
            <a:r>
              <a:rPr lang="en-US" sz="3200" dirty="0" smtClean="0"/>
              <a:t>Language issues (we used English exclusively)</a:t>
            </a:r>
          </a:p>
          <a:p>
            <a:r>
              <a:rPr lang="en-US" sz="3600" dirty="0" smtClean="0"/>
              <a:t>Time differences (Belarus is 7 hours ahead of eastern US time) </a:t>
            </a:r>
          </a:p>
          <a:p>
            <a:endParaRPr lang="en-US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Issues</a:t>
            </a:r>
            <a:endParaRPr lang="en-US" dirty="0"/>
          </a:p>
        </p:txBody>
      </p:sp>
    </p:spTree>
  </p:cSld>
  <p:clrMapOvr>
    <a:masterClrMapping/>
  </p:clrMapOvr>
  <p:transition spd="slow">
    <p:wedg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Documentation of effort </a:t>
            </a:r>
          </a:p>
          <a:p>
            <a:r>
              <a:rPr lang="en-US" sz="3600" dirty="0" smtClean="0"/>
              <a:t>Desired results </a:t>
            </a:r>
          </a:p>
          <a:p>
            <a:r>
              <a:rPr lang="en-US" sz="3600" dirty="0" smtClean="0"/>
              <a:t>Working through difficulties </a:t>
            </a:r>
          </a:p>
          <a:p>
            <a:r>
              <a:rPr lang="en-US" sz="3600" dirty="0" smtClean="0"/>
              <a:t>Defining success </a:t>
            </a:r>
            <a:endParaRPr lang="en-US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Expectations</a:t>
            </a:r>
            <a:endParaRPr lang="en-US" dirty="0"/>
          </a:p>
        </p:txBody>
      </p:sp>
    </p:spTree>
  </p:cSld>
  <p:clrMapOvr>
    <a:masterClrMapping/>
  </p:clrMapOvr>
  <p:transition spd="slow">
    <p:checker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Using Gmail, the students communicated about themselves, their interests, and their backgrounds</a:t>
            </a:r>
          </a:p>
          <a:p>
            <a:r>
              <a:rPr lang="en-US" sz="3200" dirty="0" smtClean="0"/>
              <a:t>All interacted with the others with ‘welcomes’ and ‘hellos’</a:t>
            </a:r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1 – build the team</a:t>
            </a:r>
            <a:endParaRPr lang="en-US" dirty="0"/>
          </a:p>
        </p:txBody>
      </p:sp>
    </p:spTree>
  </p:cSld>
  <p:clrMapOvr>
    <a:masterClrMapping/>
  </p:clrMapOvr>
  <p:transition>
    <p:random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>
          <a:xfrm>
            <a:off x="533400" y="1600200"/>
            <a:ext cx="8382000" cy="45720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Students divided into three teams:</a:t>
            </a:r>
          </a:p>
          <a:p>
            <a:pPr lvl="1"/>
            <a:r>
              <a:rPr lang="en-US" sz="2800" dirty="0" smtClean="0"/>
              <a:t>Team 1 explored Google Docs </a:t>
            </a:r>
          </a:p>
          <a:p>
            <a:pPr lvl="1"/>
            <a:r>
              <a:rPr lang="en-US" sz="2800" dirty="0" smtClean="0"/>
              <a:t>Team 2 explored </a:t>
            </a:r>
            <a:r>
              <a:rPr lang="en-US" sz="2800" dirty="0" err="1" smtClean="0"/>
              <a:t>Wikispaces</a:t>
            </a:r>
            <a:r>
              <a:rPr lang="en-US" sz="2800" dirty="0" smtClean="0"/>
              <a:t> and </a:t>
            </a:r>
            <a:r>
              <a:rPr lang="en-US" sz="2800" dirty="0" err="1" smtClean="0"/>
              <a:t>Zoho</a:t>
            </a:r>
            <a:r>
              <a:rPr lang="en-US" sz="2800" dirty="0" smtClean="0"/>
              <a:t> for collaborative documents</a:t>
            </a:r>
          </a:p>
          <a:p>
            <a:pPr lvl="1"/>
            <a:r>
              <a:rPr lang="en-US" sz="2800" dirty="0" smtClean="0"/>
              <a:t>Team 3 explored Skype for communications and face-to-face communications</a:t>
            </a:r>
          </a:p>
          <a:p>
            <a:r>
              <a:rPr lang="en-US" sz="3200" dirty="0" smtClean="0"/>
              <a:t>Their documents were stored in a team folder on Google Docs and shared with each other and the professors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2 – exploring tools</a:t>
            </a:r>
            <a:endParaRPr lang="en-US" dirty="0"/>
          </a:p>
        </p:txBody>
      </p:sp>
    </p:spTree>
  </p:cSld>
  <p:clrMapOvr>
    <a:masterClrMapping/>
  </p:clrMapOvr>
  <p:transition>
    <p:spli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We are living in a global economy.  Outsourcing, multi-national companies, and instant communications worldwide are becoming the norm.</a:t>
            </a:r>
          </a:p>
          <a:p>
            <a:r>
              <a:rPr lang="en-US" dirty="0" smtClean="0"/>
              <a:t>But … are our students ready for this?</a:t>
            </a:r>
          </a:p>
          <a:p>
            <a:r>
              <a:rPr lang="en-US" dirty="0" smtClean="0"/>
              <a:t>Three professors established an experimental ‘Virtual Global Team’ with two students from each campus to explore the topics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Overview</a:t>
            </a:r>
            <a:endParaRPr lang="en-US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This project was a good first effort into exposing students to global virtual teams. </a:t>
            </a:r>
          </a:p>
          <a:p>
            <a:r>
              <a:rPr lang="en-US" dirty="0" smtClean="0"/>
              <a:t>There was no true face-to-face communication (other than the two students from each campus), although there were verbal interactions (using Skype) among the team.  </a:t>
            </a:r>
          </a:p>
          <a:p>
            <a:r>
              <a:rPr lang="en-US" dirty="0" smtClean="0"/>
              <a:t>The students from the three campuses had not met each other previously. 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</p:spTree>
  </p:cSld>
  <p:clrMapOvr>
    <a:masterClrMapping/>
  </p:clrMapOvr>
  <p:transition>
    <p:random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Communication and document sharing was done using free Internet based technologies.  </a:t>
            </a:r>
          </a:p>
          <a:p>
            <a:r>
              <a:rPr lang="en-US" dirty="0" smtClean="0"/>
              <a:t>The professors were pleased with this initial effort.  </a:t>
            </a:r>
          </a:p>
          <a:p>
            <a:r>
              <a:rPr lang="en-US" dirty="0" smtClean="0"/>
              <a:t>Students also expressed pleasure at working on a global basis as a method of gaining understanding in both global issues as well as technological issues. 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 </a:t>
            </a:r>
            <a:r>
              <a:rPr lang="en-US" sz="3200" dirty="0" smtClean="0"/>
              <a:t>- continued</a:t>
            </a:r>
            <a:endParaRPr lang="en-US" dirty="0"/>
          </a:p>
        </p:txBody>
      </p:sp>
    </p:spTree>
  </p:cSld>
  <p:clrMapOvr>
    <a:masterClrMapping/>
  </p:clrMapOvr>
  <p:transition>
    <p:random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limitation to this study with only three campuses and only six students.  </a:t>
            </a:r>
          </a:p>
          <a:p>
            <a:r>
              <a:rPr lang="en-US" dirty="0" smtClean="0"/>
              <a:t>The authors suggest that this can and will be expanded in the future.  We encourage others to join with us in the next iteration. </a:t>
            </a:r>
          </a:p>
          <a:p>
            <a:r>
              <a:rPr lang="en-US" dirty="0" smtClean="0"/>
              <a:t>The authors would like to expand the concept to at least five campuses (on at least three continents) with many more students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Direction</a:t>
            </a:r>
            <a:endParaRPr lang="en-US" dirty="0"/>
          </a:p>
        </p:txBody>
      </p:sp>
    </p:spTree>
  </p:cSld>
  <p:clrMapOvr>
    <a:masterClrMapping/>
  </p:clrMapOvr>
  <p:transition>
    <p:random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62000" y="381000"/>
            <a:ext cx="8001000" cy="2895600"/>
          </a:xfrm>
        </p:spPr>
        <p:txBody>
          <a:bodyPr>
            <a:normAutofit/>
          </a:bodyPr>
          <a:lstStyle/>
          <a:p>
            <a:r>
              <a:rPr lang="en-US" dirty="0" smtClean="0"/>
              <a:t>Questions, Comments, Suggestions?</a:t>
            </a:r>
            <a:endParaRPr lang="en-US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you!!!</a:t>
            </a:r>
            <a:endParaRPr lang="en-US" dirty="0"/>
          </a:p>
        </p:txBody>
      </p:sp>
      <p:pic>
        <p:nvPicPr>
          <p:cNvPr id="3" name="Picture 2" descr="Andrei_Geri_Bill_Tastle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95400" y="1543887"/>
            <a:ext cx="6462712" cy="4832843"/>
          </a:xfrm>
          <a:prstGeom prst="rect">
            <a:avLst/>
          </a:prstGeom>
        </p:spPr>
      </p:pic>
    </p:spTree>
  </p:cSld>
  <p:clrMapOvr>
    <a:masterClrMapping/>
  </p:clrMapOvr>
  <p:transition>
    <p:random/>
    <p:sndAc>
      <p:stSnd>
        <p:snd r:embed="rId2" name="bomb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Online Business Dictionary defines “Virtual teams” as: “Whose members are interact primarily through electronic communications. </a:t>
            </a:r>
          </a:p>
          <a:p>
            <a:r>
              <a:rPr lang="en-US" dirty="0" smtClean="0"/>
              <a:t>“In today’s market, global virtual teams are not the exception, but the rule as companies expand into the global market”. </a:t>
            </a:r>
          </a:p>
          <a:p>
            <a:r>
              <a:rPr lang="en-US" dirty="0" smtClean="0"/>
              <a:t>“Face-to-face teams are no longer the norm in global business”.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 … what is a ‘Virtual Team’?</a:t>
            </a:r>
            <a:endParaRPr lang="en-US" dirty="0"/>
          </a:p>
        </p:txBody>
      </p:sp>
    </p:spTree>
  </p:cSld>
  <p:clrMapOvr>
    <a:masterClrMapping/>
  </p:clrMapOvr>
  <p:transition>
    <p:random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Travel costs are up</a:t>
            </a:r>
          </a:p>
          <a:p>
            <a:r>
              <a:rPr lang="en-US" dirty="0" smtClean="0"/>
              <a:t>May be easier to quickly create a team of talented people </a:t>
            </a:r>
          </a:p>
          <a:p>
            <a:r>
              <a:rPr lang="en-US" dirty="0" smtClean="0"/>
              <a:t>The tools are available for virtual teams</a:t>
            </a:r>
          </a:p>
          <a:p>
            <a:r>
              <a:rPr lang="en-US" dirty="0" smtClean="0"/>
              <a:t>Expertise is not just in the American domain</a:t>
            </a:r>
          </a:p>
          <a:p>
            <a:r>
              <a:rPr lang="en-US" dirty="0" smtClean="0"/>
              <a:t>Following the concepts in ‘The World is Flat’ by Thomas Friedman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Why ‘Global Virtual Teams’?</a:t>
            </a:r>
            <a:endParaRPr lang="en-US" dirty="0"/>
          </a:p>
        </p:txBody>
      </p:sp>
    </p:spTree>
  </p:cSld>
  <p:clrMapOvr>
    <a:masterClrMapping/>
  </p:clrMapOvr>
  <p:transition>
    <p:random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Three success factors:</a:t>
            </a:r>
          </a:p>
          <a:p>
            <a:pPr marL="880110" lvl="1" indent="-514350">
              <a:buFont typeface="+mj-lt"/>
              <a:buAutoNum type="arabicPeriod"/>
            </a:pPr>
            <a:r>
              <a:rPr lang="en-US" sz="3600" dirty="0" smtClean="0"/>
              <a:t>Team formation</a:t>
            </a:r>
          </a:p>
          <a:p>
            <a:pPr marL="880110" lvl="1" indent="-514350">
              <a:buFont typeface="+mj-lt"/>
              <a:buAutoNum type="arabicPeriod"/>
            </a:pPr>
            <a:r>
              <a:rPr lang="en-US" sz="3600" dirty="0" smtClean="0"/>
              <a:t>Trust and collaboration</a:t>
            </a:r>
          </a:p>
          <a:p>
            <a:pPr marL="880110" lvl="1" indent="-514350">
              <a:buFont typeface="+mj-lt"/>
              <a:buAutoNum type="arabicPeriod"/>
            </a:pPr>
            <a:r>
              <a:rPr lang="en-US" sz="3600" dirty="0" smtClean="0"/>
              <a:t>Team communication.  </a:t>
            </a:r>
          </a:p>
          <a:p>
            <a:endParaRPr lang="en-US" sz="4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to have success with Virtual Teams</a:t>
            </a:r>
            <a:endParaRPr lang="en-US" dirty="0"/>
          </a:p>
        </p:txBody>
      </p:sp>
    </p:spTree>
  </p:cSld>
  <p:clrMapOvr>
    <a:masterClrMapping/>
  </p:clrMapOvr>
  <p:transition>
    <p:random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Clear Sponsorship</a:t>
            </a:r>
          </a:p>
          <a:p>
            <a:r>
              <a:rPr lang="en-US" dirty="0" smtClean="0"/>
              <a:t>Solid goals / direction</a:t>
            </a:r>
          </a:p>
          <a:p>
            <a:r>
              <a:rPr lang="en-US" dirty="0" smtClean="0"/>
              <a:t>‘Right’ knowledge and skills</a:t>
            </a:r>
          </a:p>
          <a:p>
            <a:r>
              <a:rPr lang="en-US" dirty="0" smtClean="0"/>
              <a:t>Aligned with company’s strategic goals</a:t>
            </a:r>
          </a:p>
          <a:p>
            <a:r>
              <a:rPr lang="en-US" dirty="0" smtClean="0"/>
              <a:t>Successful ‘kick-off’ meeting</a:t>
            </a:r>
          </a:p>
          <a:p>
            <a:r>
              <a:rPr lang="en-US" dirty="0" smtClean="0"/>
              <a:t>Team identity</a:t>
            </a:r>
          </a:p>
          <a:p>
            <a:r>
              <a:rPr lang="en-US" dirty="0" smtClean="0"/>
              <a:t>And … a clear understanding of cultural differences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Team Formation</a:t>
            </a:r>
            <a:endParaRPr lang="en-US" dirty="0"/>
          </a:p>
        </p:txBody>
      </p:sp>
    </p:spTree>
  </p:cSld>
  <p:clrMapOvr>
    <a:masterClrMapping/>
  </p:clrMapOvr>
  <p:transition>
    <p:random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“Trust is at the foundation of all successful relationships”</a:t>
            </a:r>
          </a:p>
          <a:p>
            <a:r>
              <a:rPr lang="en-US" dirty="0" smtClean="0"/>
              <a:t>A need to explicitly establish and foster relationships</a:t>
            </a:r>
          </a:p>
          <a:p>
            <a:r>
              <a:rPr lang="en-US" dirty="0" smtClean="0"/>
              <a:t>‘Face-to-face’ communication helps</a:t>
            </a:r>
          </a:p>
          <a:p>
            <a:r>
              <a:rPr lang="en-US" dirty="0" smtClean="0"/>
              <a:t>Create a team identity</a:t>
            </a:r>
          </a:p>
          <a:p>
            <a:r>
              <a:rPr lang="en-US" dirty="0" smtClean="0"/>
              <a:t>Celebrate team collaboration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Trust and Collaboration</a:t>
            </a:r>
            <a:endParaRPr lang="en-US" dirty="0"/>
          </a:p>
        </p:txBody>
      </p:sp>
    </p:spTree>
  </p:cSld>
  <p:clrMapOvr>
    <a:masterClrMapping/>
  </p:clrMapOvr>
  <p:transition>
    <p:random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Technologies continue to improve here:</a:t>
            </a:r>
          </a:p>
          <a:p>
            <a:pPr lvl="1"/>
            <a:r>
              <a:rPr lang="en-US" dirty="0" smtClean="0"/>
              <a:t>‘Face-to-face’ meetings</a:t>
            </a:r>
          </a:p>
          <a:p>
            <a:pPr lvl="1"/>
            <a:r>
              <a:rPr lang="en-US" dirty="0" smtClean="0"/>
              <a:t>Collaborative sites</a:t>
            </a:r>
          </a:p>
          <a:p>
            <a:pPr lvl="1"/>
            <a:r>
              <a:rPr lang="en-US" dirty="0" smtClean="0"/>
              <a:t>Social networking</a:t>
            </a:r>
          </a:p>
          <a:p>
            <a:pPr lvl="1"/>
            <a:r>
              <a:rPr lang="en-US" dirty="0" smtClean="0"/>
              <a:t>Weekly teleconferences</a:t>
            </a:r>
          </a:p>
          <a:p>
            <a:pPr lvl="1"/>
            <a:r>
              <a:rPr lang="en-US" dirty="0" smtClean="0"/>
              <a:t>Instant messaging, e-mail, corporate wikis and more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Team Communication</a:t>
            </a:r>
            <a:endParaRPr lang="en-US" dirty="0"/>
          </a:p>
        </p:txBody>
      </p:sp>
    </p:spTree>
  </p:cSld>
  <p:clrMapOvr>
    <a:masterClrMapping/>
  </p:clrMapOvr>
  <p:transition>
    <p:random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>
          <a:xfrm>
            <a:off x="533400" y="1600200"/>
            <a:ext cx="8382000" cy="4572000"/>
          </a:xfrm>
        </p:spPr>
        <p:txBody>
          <a:bodyPr>
            <a:normAutofit/>
          </a:bodyPr>
          <a:lstStyle/>
          <a:p>
            <a:r>
              <a:rPr lang="en-US" dirty="0" smtClean="0"/>
              <a:t>The economic and business logic for IT offshoring</a:t>
            </a:r>
          </a:p>
          <a:p>
            <a:r>
              <a:rPr lang="en-US" dirty="0" smtClean="0"/>
              <a:t>The dangers in offshoring IT activities</a:t>
            </a:r>
          </a:p>
          <a:p>
            <a:r>
              <a:rPr lang="en-US" dirty="0" smtClean="0"/>
              <a:t>Management of offshoring</a:t>
            </a:r>
          </a:p>
          <a:p>
            <a:r>
              <a:rPr lang="en-US" dirty="0" smtClean="0"/>
              <a:t>Offshoring and IT job opportunities in organizations</a:t>
            </a:r>
          </a:p>
          <a:p>
            <a:r>
              <a:rPr lang="en-US" b="1" i="1" dirty="0" smtClean="0"/>
              <a:t>Changes to the IS/IT curriculum to prepare future IS/IT managers to manage offshoring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62000" y="381000"/>
            <a:ext cx="8001000" cy="990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Offshoring / Outsourcing Issues:</a:t>
            </a:r>
            <a:endParaRPr lang="en-US" dirty="0"/>
          </a:p>
        </p:txBody>
      </p:sp>
    </p:spTree>
  </p:cSld>
  <p:clrMapOvr>
    <a:masterClrMapping/>
  </p:clrMapOvr>
  <p:transition>
    <p:random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8"/>
  <p:tag name="MMPROD_UIDATA" val="&lt;database version=&quot;6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Virtual Teams:  Preparing Students for Global IT Management&amp;quot;&quot;/&gt;&lt;property id=&quot;20307&quot; value=&quot;256&quot;/&gt;&lt;/object&gt;&lt;object type=&quot;3&quot; unique_id=&quot;10005&quot;&gt;&lt;property id=&quot;20148&quot; value=&quot;5&quot;/&gt;&lt;property id=&quot;20300&quot; value=&quot;Slide 2 - &amp;quot;Overview&amp;quot;&quot;/&gt;&lt;property id=&quot;20307&quot; value=&quot;257&quot;/&gt;&lt;/object&gt;&lt;object type=&quot;3&quot; unique_id=&quot;10007&quot;&gt;&lt;property id=&quot;20148&quot; value=&quot;5&quot;/&gt;&lt;property id=&quot;20300&quot; value=&quot;Slide 3 - &amp;quot;So … what is a ‘Virtual Team’?&amp;quot;&quot;/&gt;&lt;property id=&quot;20307&quot; value=&quot;259&quot;/&gt;&lt;/object&gt;&lt;object type=&quot;3&quot; unique_id=&quot;10008&quot;&gt;&lt;property id=&quot;20148&quot; value=&quot;5&quot;/&gt;&lt;property id=&quot;20300&quot; value=&quot;Slide 4 - &amp;quot;Why ‘Global Virtual Teams’?&amp;quot;&quot;/&gt;&lt;property id=&quot;20307&quot; value=&quot;260&quot;/&gt;&lt;/object&gt;&lt;object type=&quot;3&quot; unique_id=&quot;10162&quot;&gt;&lt;property id=&quot;20148&quot; value=&quot;5&quot;/&gt;&lt;property id=&quot;20300&quot; value=&quot;Slide 5 - &amp;quot;How to have success with Virtual Teams&amp;quot;&quot;/&gt;&lt;property id=&quot;20307&quot; value=&quot;264&quot;/&gt;&lt;/object&gt;&lt;object type=&quot;3&quot; unique_id=&quot;10163&quot;&gt;&lt;property id=&quot;20148&quot; value=&quot;5&quot;/&gt;&lt;property id=&quot;20300&quot; value=&quot;Slide 6 - &amp;quot;Team Formation&amp;quot;&quot;/&gt;&lt;property id=&quot;20307&quot; value=&quot;265&quot;/&gt;&lt;/object&gt;&lt;object type=&quot;3&quot; unique_id=&quot;10164&quot;&gt;&lt;property id=&quot;20148&quot; value=&quot;5&quot;/&gt;&lt;property id=&quot;20300&quot; value=&quot;Slide 7 - &amp;quot;Trust and Collaboration&amp;quot;&quot;/&gt;&lt;property id=&quot;20307&quot; value=&quot;266&quot;/&gt;&lt;/object&gt;&lt;object type=&quot;3&quot; unique_id=&quot;10165&quot;&gt;&lt;property id=&quot;20148&quot; value=&quot;5&quot;/&gt;&lt;property id=&quot;20300&quot; value=&quot;Slide 8 - &amp;quot;Team Communication&amp;quot;&quot;/&gt;&lt;property id=&quot;20307&quot; value=&quot;267&quot;/&gt;&lt;/object&gt;&lt;object type=&quot;3&quot; unique_id=&quot;10166&quot;&gt;&lt;property id=&quot;20148&quot; value=&quot;5&quot;/&gt;&lt;property id=&quot;20300&quot; value=&quot;Slide 9 - &amp;quot;Offshoring / Outsourcing Issues:&amp;quot;&quot;/&gt;&lt;property id=&quot;20307&quot; value=&quot;268&quot;/&gt;&lt;/object&gt;&lt;object type=&quot;3&quot; unique_id=&quot;10167&quot;&gt;&lt;property id=&quot;20148&quot; value=&quot;5&quot;/&gt;&lt;property id=&quot;20300&quot; value=&quot;Slide 10&quot;/&gt;&lt;property id=&quot;20307&quot; value=&quot;269&quot;/&gt;&lt;/object&gt;&lt;object type=&quot;3&quot; unique_id=&quot;10168&quot;&gt;&lt;property id=&quot;20148&quot; value=&quot;5&quot;/&gt;&lt;property id=&quot;20300&quot; value=&quot;Slide 11 - &amp;quot;Our Project&amp;quot;&quot;/&gt;&lt;property id=&quot;20307&quot; value=&quot;270&quot;/&gt;&lt;/object&gt;&lt;object type=&quot;3&quot; unique_id=&quot;10169&quot;&gt;&lt;property id=&quot;20148&quot; value=&quot;5&quot;/&gt;&lt;property id=&quot;20300&quot; value=&quot;Slide 12 - &amp;quot;(an observation)&amp;quot;&quot;/&gt;&lt;property id=&quot;20307&quot; value=&quot;271&quot;/&gt;&lt;/object&gt;&lt;object type=&quot;3&quot; unique_id=&quot;10170&quot;&gt;&lt;property id=&quot;20148&quot; value=&quot;5&quot;/&gt;&lt;property id=&quot;20300&quot; value=&quot;Slide 13 - &amp;quot;Ground Rules for the GVT&amp;quot;&quot;/&gt;&lt;property id=&quot;20307&quot; value=&quot;272&quot;/&gt;&lt;/object&gt;&lt;object type=&quot;3&quot; unique_id=&quot;10171&quot;&gt;&lt;property id=&quot;20148&quot; value=&quot;5&quot;/&gt;&lt;property id=&quot;20300&quot; value=&quot;Slide 14 - &amp;quot;Students&amp;quot;&quot;/&gt;&lt;property id=&quot;20307&quot; value=&quot;273&quot;/&gt;&lt;/object&gt;&lt;object type=&quot;3&quot; unique_id=&quot;10172&quot;&gt;&lt;property id=&quot;20148&quot; value=&quot;5&quot;/&gt;&lt;property id=&quot;20300&quot; value=&quot;Slide 15 - &amp;quot;Tools / techniques&amp;quot;&quot;/&gt;&lt;property id=&quot;20307&quot; value=&quot;274&quot;/&gt;&lt;/object&gt;&lt;object type=&quot;3&quot; unique_id=&quot;10173&quot;&gt;&lt;property id=&quot;20148&quot; value=&quot;5&quot;/&gt;&lt;property id=&quot;20300&quot; value=&quot;Slide 16 - &amp;quot;Other Issues&amp;quot;&quot;/&gt;&lt;property id=&quot;20307&quot; value=&quot;275&quot;/&gt;&lt;/object&gt;&lt;object type=&quot;3&quot; unique_id=&quot;10174&quot;&gt;&lt;property id=&quot;20148&quot; value=&quot;5&quot;/&gt;&lt;property id=&quot;20300&quot; value=&quot;Slide 17 - &amp;quot;Expectations&amp;quot;&quot;/&gt;&lt;property id=&quot;20307&quot; value=&quot;276&quot;/&gt;&lt;/object&gt;&lt;object type=&quot;3&quot; unique_id=&quot;10175&quot;&gt;&lt;property id=&quot;20148&quot; value=&quot;5&quot;/&gt;&lt;property id=&quot;20300&quot; value=&quot;Slide 18 - &amp;quot;Project 1 – build the team&amp;quot;&quot;/&gt;&lt;property id=&quot;20307&quot; value=&quot;277&quot;/&gt;&lt;/object&gt;&lt;object type=&quot;3&quot; unique_id=&quot;10176&quot;&gt;&lt;property id=&quot;20148&quot; value=&quot;5&quot;/&gt;&lt;property id=&quot;20300&quot; value=&quot;Slide 19 - &amp;quot;Project 2 – exploring tools&amp;quot;&quot;/&gt;&lt;property id=&quot;20307&quot; value=&quot;278&quot;/&gt;&lt;/object&gt;&lt;object type=&quot;3&quot; unique_id=&quot;10370&quot;&gt;&lt;property id=&quot;20148&quot; value=&quot;5&quot;/&gt;&lt;property id=&quot;20300&quot; value=&quot;Slide 20 - &amp;quot;Discussion&amp;quot;&quot;/&gt;&lt;property id=&quot;20307&quot; value=&quot;279&quot;/&gt;&lt;/object&gt;&lt;object type=&quot;3&quot; unique_id=&quot;10371&quot;&gt;&lt;property id=&quot;20148&quot; value=&quot;5&quot;/&gt;&lt;property id=&quot;20300&quot; value=&quot;Slide 21 - &amp;quot;Discussion - continued&amp;quot;&quot;/&gt;&lt;property id=&quot;20307&quot; value=&quot;280&quot;/&gt;&lt;/object&gt;&lt;object type=&quot;3&quot; unique_id=&quot;10372&quot;&gt;&lt;property id=&quot;20148&quot; value=&quot;5&quot;/&gt;&lt;property id=&quot;20300&quot; value=&quot;Slide 22 - &amp;quot;Direction&amp;quot;&quot;/&gt;&lt;property id=&quot;20307&quot; value=&quot;281&quot;/&gt;&lt;/object&gt;&lt;object type=&quot;3&quot; unique_id=&quot;10373&quot;&gt;&lt;property id=&quot;20148&quot; value=&quot;5&quot;/&gt;&lt;property id=&quot;20300&quot; value=&quot;Slide 23 - &amp;quot;Questions, Comments, Suggestions?&amp;quot;&quot;/&gt;&lt;property id=&quot;20307&quot; value=&quot;282&quot;/&gt;&lt;/object&gt;&lt;object type=&quot;3&quot; unique_id=&quot;10374&quot;&gt;&lt;property id=&quot;20148&quot; value=&quot;5&quot;/&gt;&lt;property id=&quot;20300&quot; value=&quot;Slide 24 - &amp;quot;Thank you!!!&amp;quot;&quot;/&gt;&lt;property id=&quot;20307&quot; value=&quot;283&quot;/&gt;&lt;/object&gt;&lt;/object&gt;&lt;/object&gt;&lt;/database&gt;"/>
</p:tagLst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eamwork presentatio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Teamwork presentation</Template>
  <TotalTime>90</TotalTime>
  <Words>800</Words>
  <Application>Microsoft Office PowerPoint</Application>
  <PresentationFormat>On-screen Show (4:3)</PresentationFormat>
  <Paragraphs>110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Teamwork presentation</vt:lpstr>
      <vt:lpstr>Virtual Teams:  Preparing Students for Global IT Management</vt:lpstr>
      <vt:lpstr>Overview</vt:lpstr>
      <vt:lpstr>So … what is a ‘Virtual Team’?</vt:lpstr>
      <vt:lpstr>Why ‘Global Virtual Teams’?</vt:lpstr>
      <vt:lpstr>How to have success with Virtual Teams</vt:lpstr>
      <vt:lpstr>Team Formation</vt:lpstr>
      <vt:lpstr>Trust and Collaboration</vt:lpstr>
      <vt:lpstr>Team Communication</vt:lpstr>
      <vt:lpstr>Offshoring / Outsourcing Issues:</vt:lpstr>
      <vt:lpstr>Slide 10</vt:lpstr>
      <vt:lpstr>Our Project</vt:lpstr>
      <vt:lpstr>(an observation)</vt:lpstr>
      <vt:lpstr>Ground Rules for the GVT</vt:lpstr>
      <vt:lpstr>Students</vt:lpstr>
      <vt:lpstr>Tools / techniques</vt:lpstr>
      <vt:lpstr>Other Issues</vt:lpstr>
      <vt:lpstr>Expectations</vt:lpstr>
      <vt:lpstr>Project 1 – build the team</vt:lpstr>
      <vt:lpstr>Project 2 – exploring tools</vt:lpstr>
      <vt:lpstr>Discussion</vt:lpstr>
      <vt:lpstr>Discussion - continued</vt:lpstr>
      <vt:lpstr>Direction</vt:lpstr>
      <vt:lpstr>Questions, Comments, Suggestions?</vt:lpstr>
      <vt:lpstr>Thank you!!!</vt:lpstr>
    </vt:vector>
  </TitlesOfParts>
  <Company>Quinnipiac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Virtual Teams:  Preparing students for Global IT Management</dc:title>
  <dc:creator>Bruce White</dc:creator>
  <cp:lastModifiedBy>Bruce White</cp:lastModifiedBy>
  <cp:revision>20</cp:revision>
  <dcterms:created xsi:type="dcterms:W3CDTF">2008-11-05T15:16:03Z</dcterms:created>
  <dcterms:modified xsi:type="dcterms:W3CDTF">2008-11-06T22:57:05Z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TC102282701033</vt:lpwstr>
  </property>
</Properties>
</file>