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8" r:id="rId1"/>
  </p:sldMasterIdLst>
  <p:notesMasterIdLst>
    <p:notesMasterId r:id="rId19"/>
  </p:notesMasterIdLst>
  <p:sldIdLst>
    <p:sldId id="270" r:id="rId2"/>
    <p:sldId id="269" r:id="rId3"/>
    <p:sldId id="292" r:id="rId4"/>
    <p:sldId id="293" r:id="rId5"/>
    <p:sldId id="271" r:id="rId6"/>
    <p:sldId id="272" r:id="rId7"/>
    <p:sldId id="294" r:id="rId8"/>
    <p:sldId id="285" r:id="rId9"/>
    <p:sldId id="286" r:id="rId10"/>
    <p:sldId id="291" r:id="rId11"/>
    <p:sldId id="295" r:id="rId12"/>
    <p:sldId id="296" r:id="rId13"/>
    <p:sldId id="297" r:id="rId14"/>
    <p:sldId id="298" r:id="rId15"/>
    <p:sldId id="299" r:id="rId16"/>
    <p:sldId id="301" r:id="rId17"/>
    <p:sldId id="300" r:id="rId18"/>
  </p:sldIdLst>
  <p:sldSz cx="9144000" cy="6858000" type="screen4x3"/>
  <p:notesSz cx="6946900" cy="9283700"/>
  <p:custDataLst>
    <p:tags r:id="rId20"/>
  </p:custDataLst>
  <p:defaultTextStyle>
    <a:defPPr>
      <a:defRPr lang="en-US"/>
    </a:defPPr>
    <a:lvl1pPr algn="l" rtl="0" eaLnBrk="0" fontAlgn="base" hangingPunct="0">
      <a:spcBef>
        <a:spcPct val="0"/>
      </a:spcBef>
      <a:spcAft>
        <a:spcPct val="0"/>
      </a:spcAft>
      <a:defRPr sz="3200" kern="1200">
        <a:solidFill>
          <a:schemeClr val="tx1"/>
        </a:solidFill>
        <a:latin typeface="Arial" charset="0"/>
        <a:ea typeface="+mn-ea"/>
        <a:cs typeface="+mn-cs"/>
      </a:defRPr>
    </a:lvl1pPr>
    <a:lvl2pPr marL="457200" algn="l" rtl="0" eaLnBrk="0" fontAlgn="base" hangingPunct="0">
      <a:spcBef>
        <a:spcPct val="0"/>
      </a:spcBef>
      <a:spcAft>
        <a:spcPct val="0"/>
      </a:spcAft>
      <a:defRPr sz="3200" kern="1200">
        <a:solidFill>
          <a:schemeClr val="tx1"/>
        </a:solidFill>
        <a:latin typeface="Arial" charset="0"/>
        <a:ea typeface="+mn-ea"/>
        <a:cs typeface="+mn-cs"/>
      </a:defRPr>
    </a:lvl2pPr>
    <a:lvl3pPr marL="914400" algn="l" rtl="0" eaLnBrk="0" fontAlgn="base" hangingPunct="0">
      <a:spcBef>
        <a:spcPct val="0"/>
      </a:spcBef>
      <a:spcAft>
        <a:spcPct val="0"/>
      </a:spcAft>
      <a:defRPr sz="3200" kern="1200">
        <a:solidFill>
          <a:schemeClr val="tx1"/>
        </a:solidFill>
        <a:latin typeface="Arial" charset="0"/>
        <a:ea typeface="+mn-ea"/>
        <a:cs typeface="+mn-cs"/>
      </a:defRPr>
    </a:lvl3pPr>
    <a:lvl4pPr marL="1371600" algn="l" rtl="0" eaLnBrk="0" fontAlgn="base" hangingPunct="0">
      <a:spcBef>
        <a:spcPct val="0"/>
      </a:spcBef>
      <a:spcAft>
        <a:spcPct val="0"/>
      </a:spcAft>
      <a:defRPr sz="3200" kern="1200">
        <a:solidFill>
          <a:schemeClr val="tx1"/>
        </a:solidFill>
        <a:latin typeface="Arial" charset="0"/>
        <a:ea typeface="+mn-ea"/>
        <a:cs typeface="+mn-cs"/>
      </a:defRPr>
    </a:lvl4pPr>
    <a:lvl5pPr marL="1828800" algn="l" rtl="0" eaLnBrk="0" fontAlgn="base" hangingPunct="0">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89CA"/>
    <a:srgbClr val="000000"/>
    <a:srgbClr val="5F5F5F"/>
    <a:srgbClr val="777777"/>
    <a:srgbClr val="96969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83971" name="Rectangle 3"/>
          <p:cNvSpPr>
            <a:spLocks noGrp="1" noChangeArrowheads="1"/>
          </p:cNvSpPr>
          <p:nvPr>
            <p:ph type="dt" idx="1"/>
          </p:nvPr>
        </p:nvSpPr>
        <p:spPr bwMode="auto">
          <a:xfrm>
            <a:off x="3935413" y="0"/>
            <a:ext cx="30099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83972"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p:spPr>
      </p:sp>
      <p:sp>
        <p:nvSpPr>
          <p:cNvPr id="83973" name="Rectangle 5"/>
          <p:cNvSpPr>
            <a:spLocks noGrp="1" noChangeArrowheads="1"/>
          </p:cNvSpPr>
          <p:nvPr>
            <p:ph type="body" sz="quarter" idx="3"/>
          </p:nvPr>
        </p:nvSpPr>
        <p:spPr bwMode="auto">
          <a:xfrm>
            <a:off x="695325" y="4410075"/>
            <a:ext cx="5556250" cy="4176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4" name="Rectangle 6"/>
          <p:cNvSpPr>
            <a:spLocks noGrp="1" noChangeArrowheads="1"/>
          </p:cNvSpPr>
          <p:nvPr>
            <p:ph type="ftr" sz="quarter" idx="4"/>
          </p:nvPr>
        </p:nvSpPr>
        <p:spPr bwMode="auto">
          <a:xfrm>
            <a:off x="0" y="8818563"/>
            <a:ext cx="30099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83975" name="Rectangle 7"/>
          <p:cNvSpPr>
            <a:spLocks noGrp="1" noChangeArrowheads="1"/>
          </p:cNvSpPr>
          <p:nvPr>
            <p:ph type="sldNum" sz="quarter" idx="5"/>
          </p:nvPr>
        </p:nvSpPr>
        <p:spPr bwMode="auto">
          <a:xfrm>
            <a:off x="3935413" y="8818563"/>
            <a:ext cx="30099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ABF35B5-69AB-4AB8-9A22-EB8DE0B42FF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7366" name="Rectangle 22"/>
          <p:cNvSpPr>
            <a:spLocks noGrp="1" noChangeArrowheads="1"/>
          </p:cNvSpPr>
          <p:nvPr>
            <p:ph type="ctrTitle" sz="quarter"/>
          </p:nvPr>
        </p:nvSpPr>
        <p:spPr>
          <a:xfrm>
            <a:off x="1143000" y="2590800"/>
            <a:ext cx="6858000" cy="1066800"/>
          </a:xfrm>
        </p:spPr>
        <p:txBody>
          <a:bodyPr/>
          <a:lstStyle>
            <a:lvl1pPr>
              <a:defRPr sz="4400"/>
            </a:lvl1pPr>
          </a:lstStyle>
          <a:p>
            <a:r>
              <a:rPr lang="en-US" smtClean="0"/>
              <a:t>Click to edit Master title style</a:t>
            </a:r>
            <a:endParaRPr lang="en-US"/>
          </a:p>
        </p:txBody>
      </p:sp>
      <p:sp>
        <p:nvSpPr>
          <p:cNvPr id="57367" name="Rectangle 23"/>
          <p:cNvSpPr>
            <a:spLocks noGrp="1" noChangeArrowheads="1"/>
          </p:cNvSpPr>
          <p:nvPr>
            <p:ph type="subTitle" sz="quarter" idx="1"/>
          </p:nvPr>
        </p:nvSpPr>
        <p:spPr>
          <a:xfrm>
            <a:off x="2590800" y="3962400"/>
            <a:ext cx="3962400" cy="1371600"/>
          </a:xfrm>
        </p:spPr>
        <p:txBody>
          <a:bodyPr/>
          <a:lstStyle>
            <a:lvl1pPr marL="0" indent="0" algn="ctr">
              <a:spcBef>
                <a:spcPct val="0"/>
              </a:spcBef>
              <a:buFontTx/>
              <a:buNone/>
              <a:defRPr sz="1800" b="0"/>
            </a:lvl1pPr>
          </a:lstStyle>
          <a:p>
            <a:r>
              <a:rPr lang="en-US" smtClean="0"/>
              <a:t>Click to edit Master subtitle style</a:t>
            </a:r>
            <a:endParaRPr lang="en-US"/>
          </a:p>
        </p:txBody>
      </p:sp>
      <p:sp>
        <p:nvSpPr>
          <p:cNvPr id="57368" name="Rectangle 24"/>
          <p:cNvSpPr>
            <a:spLocks noGrp="1" noChangeArrowheads="1"/>
          </p:cNvSpPr>
          <p:nvPr>
            <p:ph type="dt" sz="quarter" idx="2"/>
          </p:nvPr>
        </p:nvSpPr>
        <p:spPr/>
        <p:txBody>
          <a:bodyPr/>
          <a:lstStyle>
            <a:lvl1pPr>
              <a:defRPr/>
            </a:lvl1pPr>
          </a:lstStyle>
          <a:p>
            <a:endParaRPr lang="en-US"/>
          </a:p>
        </p:txBody>
      </p:sp>
      <p:sp>
        <p:nvSpPr>
          <p:cNvPr id="57369" name="Rectangle 25"/>
          <p:cNvSpPr>
            <a:spLocks noGrp="1" noChangeArrowheads="1"/>
          </p:cNvSpPr>
          <p:nvPr>
            <p:ph type="sldNum" sz="quarter" idx="4"/>
          </p:nvPr>
        </p:nvSpPr>
        <p:spPr/>
        <p:txBody>
          <a:bodyPr/>
          <a:lstStyle>
            <a:lvl1pPr>
              <a:defRPr/>
            </a:lvl1pPr>
          </a:lstStyle>
          <a:p>
            <a:fld id="{6224BFE3-C6A7-4717-A55E-9C61562E4A7D}" type="slidenum">
              <a:rPr lang="en-US"/>
              <a:pPr/>
              <a:t>‹#›</a:t>
            </a:fld>
            <a:endParaRPr lang="en-US"/>
          </a:p>
        </p:txBody>
      </p:sp>
      <p:sp>
        <p:nvSpPr>
          <p:cNvPr id="57370"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45E46C7-432E-4E90-BAC6-594725A07A6D}"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914400"/>
            <a:ext cx="19621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0"/>
            <a:ext cx="57340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5150BB-772C-4D2D-89DD-448E9D042BE6}"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848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828800"/>
            <a:ext cx="33147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10100" y="1828800"/>
            <a:ext cx="3314700" cy="4343400"/>
          </a:xfrm>
        </p:spPr>
        <p:txBody>
          <a:bodyPr/>
          <a:lstStyle/>
          <a:p>
            <a:r>
              <a:rPr lang="en-US" smtClean="0"/>
              <a:t>Click icon to add chart</a:t>
            </a:r>
            <a:endParaRPr lang="en-US"/>
          </a:p>
        </p:txBody>
      </p:sp>
      <p:sp>
        <p:nvSpPr>
          <p:cNvPr id="5" name="Date Placeholder 4"/>
          <p:cNvSpPr>
            <a:spLocks noGrp="1"/>
          </p:cNvSpPr>
          <p:nvPr>
            <p:ph type="dt" sz="quarter" idx="10"/>
          </p:nvPr>
        </p:nvSpPr>
        <p:spPr>
          <a:xfrm>
            <a:off x="457200" y="6391275"/>
            <a:ext cx="2133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391275"/>
            <a:ext cx="2133600" cy="457200"/>
          </a:xfrm>
        </p:spPr>
        <p:txBody>
          <a:bodyPr/>
          <a:lstStyle>
            <a:lvl1pPr>
              <a:defRPr/>
            </a:lvl1pPr>
          </a:lstStyle>
          <a:p>
            <a:fld id="{1A2AB17E-71EF-4EE6-BF86-A3160B97B1EB}" type="slidenum">
              <a:rPr lang="en-US"/>
              <a:pPr/>
              <a:t>‹#›</a:t>
            </a:fld>
            <a:endParaRPr lang="en-US"/>
          </a:p>
        </p:txBody>
      </p:sp>
      <p:sp>
        <p:nvSpPr>
          <p:cNvPr id="7" name="Footer Placeholder 6"/>
          <p:cNvSpPr>
            <a:spLocks noGrp="1"/>
          </p:cNvSpPr>
          <p:nvPr>
            <p:ph type="ftr" sz="quarter" idx="12"/>
          </p:nvPr>
        </p:nvSpPr>
        <p:spPr>
          <a:xfrm>
            <a:off x="2667000" y="6391275"/>
            <a:ext cx="3810000" cy="457200"/>
          </a:xfrm>
        </p:spPr>
        <p:txBody>
          <a:bodyPr/>
          <a:lstStyle>
            <a:lvl1pPr>
              <a:defRPr/>
            </a:lvl1pPr>
          </a:lstStyle>
          <a:p>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0D62975-F859-496D-AEB7-62EE62B3BA0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235370D-EDFB-44D8-B18F-5F14DC3027EB}"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828800"/>
            <a:ext cx="3314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314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3537464-E1AD-403D-8302-3C693C4F76B3}"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64330CA-0ECD-4EA2-B2DC-9737B90C7C6B}"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F21C8835-C179-403D-BB2C-EA2C0BCD9C73}"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0CB56616-6D34-403D-909E-9B1E47226E0F}"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01CD050-A61C-498F-BC86-8272F8A95362}"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DDEBEBD-0FBF-4A20-B013-C152EAD2C628}"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56342" name="Rectangle 22"/>
          <p:cNvSpPr>
            <a:spLocks noGrp="1" noChangeArrowheads="1"/>
          </p:cNvSpPr>
          <p:nvPr>
            <p:ph type="title"/>
          </p:nvPr>
        </p:nvSpPr>
        <p:spPr bwMode="auto">
          <a:xfrm>
            <a:off x="609600" y="914400"/>
            <a:ext cx="78486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43" name="Rectangle 23"/>
          <p:cNvSpPr>
            <a:spLocks noGrp="1" noChangeArrowheads="1"/>
          </p:cNvSpPr>
          <p:nvPr>
            <p:ph type="body" idx="1"/>
          </p:nvPr>
        </p:nvSpPr>
        <p:spPr bwMode="auto">
          <a:xfrm>
            <a:off x="1143000" y="1828800"/>
            <a:ext cx="67818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49" name="Rectangle 29"/>
          <p:cNvSpPr>
            <a:spLocks noGrp="1" noChangeArrowheads="1"/>
          </p:cNvSpPr>
          <p:nvPr>
            <p:ph type="dt" sz="quarter" idx="2"/>
          </p:nvPr>
        </p:nvSpPr>
        <p:spPr bwMode="auto">
          <a:xfrm>
            <a:off x="457200" y="6391275"/>
            <a:ext cx="2133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eaLnBrk="1" hangingPunct="1">
              <a:defRPr sz="1000">
                <a:latin typeface="+mn-lt"/>
              </a:defRPr>
            </a:lvl1pPr>
          </a:lstStyle>
          <a:p>
            <a:endParaRPr lang="en-US"/>
          </a:p>
        </p:txBody>
      </p:sp>
      <p:sp>
        <p:nvSpPr>
          <p:cNvPr id="56350" name="Rectangle 30"/>
          <p:cNvSpPr>
            <a:spLocks noGrp="1" noChangeArrowheads="1"/>
          </p:cNvSpPr>
          <p:nvPr>
            <p:ph type="sldNum" sz="quarter" idx="4"/>
          </p:nvPr>
        </p:nvSpPr>
        <p:spPr bwMode="auto">
          <a:xfrm>
            <a:off x="6553200" y="6391275"/>
            <a:ext cx="2133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1000">
                <a:latin typeface="+mn-lt"/>
              </a:defRPr>
            </a:lvl1pPr>
          </a:lstStyle>
          <a:p>
            <a:fld id="{74C8C3D4-B15A-4E33-AE94-FE46FC16112B}" type="slidenum">
              <a:rPr lang="en-US"/>
              <a:pPr/>
              <a:t>‹#›</a:t>
            </a:fld>
            <a:endParaRPr lang="en-US"/>
          </a:p>
        </p:txBody>
      </p:sp>
      <p:sp>
        <p:nvSpPr>
          <p:cNvPr id="56351" name="Rectangle 31"/>
          <p:cNvSpPr>
            <a:spLocks noGrp="1" noChangeArrowheads="1"/>
          </p:cNvSpPr>
          <p:nvPr>
            <p:ph type="ftr" sz="quarter" idx="3"/>
          </p:nvPr>
        </p:nvSpPr>
        <p:spPr bwMode="auto">
          <a:xfrm>
            <a:off x="2667000" y="6391275"/>
            <a:ext cx="3810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eaLnBrk="1" hangingPunct="1">
              <a:defRPr sz="1000">
                <a:latin typeface="+mn-lt"/>
              </a:defRPr>
            </a:lvl1pPr>
          </a:lstStyle>
          <a:p>
            <a:endParaRPr lang="en-US"/>
          </a:p>
        </p:txBody>
      </p:sp>
      <p:pic>
        <p:nvPicPr>
          <p:cNvPr id="56352" name="Picture 32" descr="your logo here"/>
          <p:cNvPicPr>
            <a:picLocks noChangeAspect="1" noChangeArrowheads="1"/>
          </p:cNvPicPr>
          <p:nvPr/>
        </p:nvPicPr>
        <p:blipFill>
          <a:blip r:embed="rId15"/>
          <a:srcRect/>
          <a:stretch>
            <a:fillRect/>
          </a:stretch>
        </p:blipFill>
        <p:spPr bwMode="auto">
          <a:xfrm>
            <a:off x="3990975" y="228600"/>
            <a:ext cx="857250" cy="428625"/>
          </a:xfrm>
          <a:prstGeom prst="rect">
            <a:avLst/>
          </a:prstGeom>
          <a:noFill/>
        </p:spPr>
      </p:pic>
    </p:spTree>
  </p:cSld>
  <p:clrMap bg1="dk2" tx1="lt1" bg2="dk1"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p:random/>
  </p:transition>
  <p:timing>
    <p:tnLst>
      <p:par>
        <p:cTn id="1" dur="indefinite" restart="never" nodeType="tmRoot"/>
      </p:par>
    </p:tnLst>
  </p:timing>
  <p:txStyles>
    <p:titleStyle>
      <a:lvl1pPr algn="ctr" rtl="0" eaLnBrk="1" fontAlgn="base" hangingPunct="1">
        <a:spcBef>
          <a:spcPct val="0"/>
        </a:spcBef>
        <a:spcAft>
          <a:spcPct val="0"/>
        </a:spcAft>
        <a:defRPr sz="3200">
          <a:solidFill>
            <a:srgbClr val="000000"/>
          </a:solidFill>
          <a:latin typeface="+mj-lt"/>
          <a:ea typeface="+mj-ea"/>
          <a:cs typeface="+mj-cs"/>
        </a:defRPr>
      </a:lvl1pPr>
      <a:lvl2pPr algn="ctr" rtl="0" eaLnBrk="1" fontAlgn="base" hangingPunct="1">
        <a:spcBef>
          <a:spcPct val="0"/>
        </a:spcBef>
        <a:spcAft>
          <a:spcPct val="0"/>
        </a:spcAft>
        <a:defRPr sz="3200">
          <a:solidFill>
            <a:srgbClr val="000000"/>
          </a:solidFill>
          <a:latin typeface="Century Gothic" pitchFamily="34" charset="0"/>
        </a:defRPr>
      </a:lvl2pPr>
      <a:lvl3pPr algn="ctr" rtl="0" eaLnBrk="1" fontAlgn="base" hangingPunct="1">
        <a:spcBef>
          <a:spcPct val="0"/>
        </a:spcBef>
        <a:spcAft>
          <a:spcPct val="0"/>
        </a:spcAft>
        <a:defRPr sz="3200">
          <a:solidFill>
            <a:srgbClr val="000000"/>
          </a:solidFill>
          <a:latin typeface="Century Gothic" pitchFamily="34" charset="0"/>
        </a:defRPr>
      </a:lvl3pPr>
      <a:lvl4pPr algn="ctr" rtl="0" eaLnBrk="1" fontAlgn="base" hangingPunct="1">
        <a:spcBef>
          <a:spcPct val="0"/>
        </a:spcBef>
        <a:spcAft>
          <a:spcPct val="0"/>
        </a:spcAft>
        <a:defRPr sz="3200">
          <a:solidFill>
            <a:srgbClr val="000000"/>
          </a:solidFill>
          <a:latin typeface="Century Gothic" pitchFamily="34" charset="0"/>
        </a:defRPr>
      </a:lvl4pPr>
      <a:lvl5pPr algn="ctr" rtl="0" eaLnBrk="1" fontAlgn="base" hangingPunct="1">
        <a:spcBef>
          <a:spcPct val="0"/>
        </a:spcBef>
        <a:spcAft>
          <a:spcPct val="0"/>
        </a:spcAft>
        <a:defRPr sz="3200">
          <a:solidFill>
            <a:srgbClr val="000000"/>
          </a:solidFill>
          <a:latin typeface="Century Gothic" pitchFamily="34" charset="0"/>
        </a:defRPr>
      </a:lvl5pPr>
      <a:lvl6pPr marL="457200" algn="ctr" rtl="0" eaLnBrk="1" fontAlgn="base" hangingPunct="1">
        <a:spcBef>
          <a:spcPct val="0"/>
        </a:spcBef>
        <a:spcAft>
          <a:spcPct val="0"/>
        </a:spcAft>
        <a:defRPr sz="3200">
          <a:solidFill>
            <a:srgbClr val="000000"/>
          </a:solidFill>
          <a:latin typeface="Century Gothic" pitchFamily="34" charset="0"/>
        </a:defRPr>
      </a:lvl6pPr>
      <a:lvl7pPr marL="914400" algn="ctr" rtl="0" eaLnBrk="1" fontAlgn="base" hangingPunct="1">
        <a:spcBef>
          <a:spcPct val="0"/>
        </a:spcBef>
        <a:spcAft>
          <a:spcPct val="0"/>
        </a:spcAft>
        <a:defRPr sz="3200">
          <a:solidFill>
            <a:srgbClr val="000000"/>
          </a:solidFill>
          <a:latin typeface="Century Gothic" pitchFamily="34" charset="0"/>
        </a:defRPr>
      </a:lvl7pPr>
      <a:lvl8pPr marL="1371600" algn="ctr" rtl="0" eaLnBrk="1" fontAlgn="base" hangingPunct="1">
        <a:spcBef>
          <a:spcPct val="0"/>
        </a:spcBef>
        <a:spcAft>
          <a:spcPct val="0"/>
        </a:spcAft>
        <a:defRPr sz="3200">
          <a:solidFill>
            <a:srgbClr val="000000"/>
          </a:solidFill>
          <a:latin typeface="Century Gothic" pitchFamily="34" charset="0"/>
        </a:defRPr>
      </a:lvl8pPr>
      <a:lvl9pPr marL="1828800" algn="ctr" rtl="0" eaLnBrk="1" fontAlgn="base" hangingPunct="1">
        <a:spcBef>
          <a:spcPct val="0"/>
        </a:spcBef>
        <a:spcAft>
          <a:spcPct val="0"/>
        </a:spcAft>
        <a:defRPr sz="3200">
          <a:solidFill>
            <a:srgbClr val="000000"/>
          </a:solidFill>
          <a:latin typeface="Century Gothic" pitchFamily="34" charset="0"/>
        </a:defRPr>
      </a:lvl9pPr>
    </p:titleStyle>
    <p:bodyStyle>
      <a:lvl1pPr marL="342900" indent="-342900" algn="l" rtl="0" eaLnBrk="1" fontAlgn="base" hangingPunct="1">
        <a:spcBef>
          <a:spcPct val="20000"/>
        </a:spcBef>
        <a:spcAft>
          <a:spcPct val="0"/>
        </a:spcAft>
        <a:buClr>
          <a:srgbClr val="000000"/>
        </a:buClr>
        <a:buChar char="•"/>
        <a:defRPr sz="2200" b="1">
          <a:solidFill>
            <a:srgbClr val="000000"/>
          </a:solidFill>
          <a:latin typeface="+mn-lt"/>
          <a:ea typeface="+mn-ea"/>
          <a:cs typeface="+mn-cs"/>
        </a:defRPr>
      </a:lvl1pPr>
      <a:lvl2pPr marL="742950" indent="-285750" algn="l" rtl="0" eaLnBrk="1" fontAlgn="base" hangingPunct="1">
        <a:spcBef>
          <a:spcPct val="20000"/>
        </a:spcBef>
        <a:spcAft>
          <a:spcPct val="0"/>
        </a:spcAft>
        <a:buClr>
          <a:srgbClr val="000000"/>
        </a:buClr>
        <a:buFont typeface="Wingdings" pitchFamily="2" charset="2"/>
        <a:buChar char="w"/>
        <a:defRPr sz="2000">
          <a:solidFill>
            <a:srgbClr val="000000"/>
          </a:solidFill>
          <a:latin typeface="+mn-lt"/>
        </a:defRPr>
      </a:lvl2pPr>
      <a:lvl3pPr marL="1143000" indent="-228600" algn="l" rtl="0" eaLnBrk="1" fontAlgn="base" hangingPunct="1">
        <a:spcBef>
          <a:spcPct val="20000"/>
        </a:spcBef>
        <a:spcAft>
          <a:spcPct val="0"/>
        </a:spcAft>
        <a:buClr>
          <a:srgbClr val="000000"/>
        </a:buClr>
        <a:buChar char="•"/>
        <a:defRPr>
          <a:solidFill>
            <a:srgbClr val="000000"/>
          </a:solidFill>
          <a:latin typeface="+mn-lt"/>
        </a:defRPr>
      </a:lvl3pPr>
      <a:lvl4pPr marL="1600200" indent="-228600" algn="l" rtl="0" eaLnBrk="1" fontAlgn="base" hangingPunct="1">
        <a:spcBef>
          <a:spcPct val="20000"/>
        </a:spcBef>
        <a:spcAft>
          <a:spcPct val="0"/>
        </a:spcAft>
        <a:buClr>
          <a:srgbClr val="000000"/>
        </a:buClr>
        <a:buFont typeface="Wingdings" pitchFamily="2" charset="2"/>
        <a:buChar char="w"/>
        <a:defRPr sz="1600">
          <a:solidFill>
            <a:srgbClr val="000000"/>
          </a:solidFill>
          <a:latin typeface="+mn-lt"/>
        </a:defRPr>
      </a:lvl4pPr>
      <a:lvl5pPr marL="2057400" indent="-228600" algn="l" rtl="0" eaLnBrk="1" fontAlgn="base" hangingPunct="1">
        <a:spcBef>
          <a:spcPct val="20000"/>
        </a:spcBef>
        <a:spcAft>
          <a:spcPct val="0"/>
        </a:spcAft>
        <a:buClr>
          <a:srgbClr val="000000"/>
        </a:buClr>
        <a:buChar char="•"/>
        <a:defRPr sz="1400">
          <a:solidFill>
            <a:srgbClr val="000000"/>
          </a:solidFill>
          <a:latin typeface="+mn-lt"/>
        </a:defRPr>
      </a:lvl5pPr>
      <a:lvl6pPr marL="2514600" indent="-228600" algn="l" rtl="0" eaLnBrk="1" fontAlgn="base" hangingPunct="1">
        <a:spcBef>
          <a:spcPct val="20000"/>
        </a:spcBef>
        <a:spcAft>
          <a:spcPct val="0"/>
        </a:spcAft>
        <a:buClr>
          <a:srgbClr val="000000"/>
        </a:buClr>
        <a:buChar char="•"/>
        <a:defRPr sz="14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4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4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Rectangle 8"/>
          <p:cNvSpPr>
            <a:spLocks noGrp="1" noChangeArrowheads="1"/>
          </p:cNvSpPr>
          <p:nvPr>
            <p:ph type="ctrTitle"/>
          </p:nvPr>
        </p:nvSpPr>
        <p:spPr/>
        <p:txBody>
          <a:bodyPr/>
          <a:lstStyle/>
          <a:p>
            <a:r>
              <a:rPr lang="en-US" dirty="0" smtClean="0"/>
              <a:t>EDSIG Educator of the Year - 2008</a:t>
            </a:r>
            <a:endParaRPr lang="en-US" dirty="0"/>
          </a:p>
        </p:txBody>
      </p:sp>
      <p:sp>
        <p:nvSpPr>
          <p:cNvPr id="89097" name="Rectangle 9"/>
          <p:cNvSpPr>
            <a:spLocks noGrp="1" noChangeArrowheads="1"/>
          </p:cNvSpPr>
          <p:nvPr>
            <p:ph type="subTitle" idx="1"/>
          </p:nvPr>
        </p:nvSpPr>
        <p:spPr/>
        <p:txBody>
          <a:bodyPr/>
          <a:lstStyle/>
          <a:p>
            <a:endParaRPr lang="en-US" dirty="0"/>
          </a:p>
        </p:txBody>
      </p:sp>
      <p:pic>
        <p:nvPicPr>
          <p:cNvPr id="6" name="Picture 5" descr="Logo_Header_Blue[1].jpg"/>
          <p:cNvPicPr>
            <a:picLocks noChangeAspect="1"/>
          </p:cNvPicPr>
          <p:nvPr/>
        </p:nvPicPr>
        <p:blipFill>
          <a:blip r:embed="rId2"/>
          <a:stretch>
            <a:fillRect/>
          </a:stretch>
        </p:blipFill>
        <p:spPr>
          <a:xfrm>
            <a:off x="3505200" y="0"/>
            <a:ext cx="2095500" cy="857250"/>
          </a:xfrm>
          <a:prstGeom prst="rect">
            <a:avLst/>
          </a:prstGeom>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848600" cy="838200"/>
          </a:xfrm>
        </p:spPr>
        <p:txBody>
          <a:bodyPr/>
          <a:lstStyle/>
          <a:p>
            <a:r>
              <a:rPr lang="en-US" dirty="0" smtClean="0"/>
              <a:t>And … a great opportunity</a:t>
            </a:r>
            <a:endParaRPr lang="en-US" dirty="0"/>
          </a:p>
        </p:txBody>
      </p:sp>
      <p:sp>
        <p:nvSpPr>
          <p:cNvPr id="5" name="Content Placeholder 4"/>
          <p:cNvSpPr>
            <a:spLocks noGrp="1"/>
          </p:cNvSpPr>
          <p:nvPr>
            <p:ph idx="1"/>
          </p:nvPr>
        </p:nvSpPr>
        <p:spPr>
          <a:xfrm>
            <a:off x="685800" y="1295400"/>
            <a:ext cx="7696200" cy="4343400"/>
          </a:xfrm>
        </p:spPr>
        <p:txBody>
          <a:bodyPr/>
          <a:lstStyle/>
          <a:p>
            <a:r>
              <a:rPr lang="en-US" dirty="0" smtClean="0"/>
              <a:t>And … the ‘sun shining behind the storm clouds’ . . . </a:t>
            </a:r>
          </a:p>
          <a:p>
            <a:endParaRPr lang="en-US" dirty="0" smtClean="0"/>
          </a:p>
          <a:p>
            <a:r>
              <a:rPr lang="en-US" dirty="0" smtClean="0"/>
              <a:t>IS / IT tends to be recession proof.</a:t>
            </a:r>
          </a:p>
          <a:p>
            <a:endParaRPr lang="en-US" dirty="0" smtClean="0"/>
          </a:p>
          <a:p>
            <a:r>
              <a:rPr lang="en-US" dirty="0" smtClean="0"/>
              <a:t>Our graduates WILL get jobs when other majors will not.</a:t>
            </a:r>
            <a:endParaRPr lang="en-US"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848600" cy="838200"/>
          </a:xfrm>
        </p:spPr>
        <p:txBody>
          <a:bodyPr/>
          <a:lstStyle/>
          <a:p>
            <a:r>
              <a:rPr lang="en-US" dirty="0" smtClean="0"/>
              <a:t>Education Thoughts</a:t>
            </a:r>
            <a:endParaRPr lang="en-US" dirty="0"/>
          </a:p>
        </p:txBody>
      </p:sp>
      <p:sp>
        <p:nvSpPr>
          <p:cNvPr id="3" name="Content Placeholder 2"/>
          <p:cNvSpPr>
            <a:spLocks noGrp="1"/>
          </p:cNvSpPr>
          <p:nvPr>
            <p:ph idx="1"/>
          </p:nvPr>
        </p:nvSpPr>
        <p:spPr>
          <a:xfrm>
            <a:off x="533400" y="1219200"/>
            <a:ext cx="8153400" cy="4343400"/>
          </a:xfrm>
        </p:spPr>
        <p:txBody>
          <a:bodyPr/>
          <a:lstStyle/>
          <a:p>
            <a:r>
              <a:rPr lang="en-US" dirty="0" smtClean="0"/>
              <a:t>We need to think about creating ‘significant learning experiences’</a:t>
            </a:r>
          </a:p>
          <a:p>
            <a:r>
              <a:rPr lang="en-US" dirty="0" smtClean="0"/>
              <a:t>What are we teaching?</a:t>
            </a:r>
          </a:p>
          <a:p>
            <a:r>
              <a:rPr lang="en-US" dirty="0" smtClean="0"/>
              <a:t>Why are we teaching that?</a:t>
            </a:r>
          </a:p>
          <a:p>
            <a:r>
              <a:rPr lang="en-US" dirty="0" smtClean="0"/>
              <a:t>How do we teach?</a:t>
            </a:r>
          </a:p>
          <a:p>
            <a:r>
              <a:rPr lang="en-US" dirty="0" smtClean="0"/>
              <a:t>What are the ‘Higher Order Thinking Skills’ (HOTS)?</a:t>
            </a:r>
          </a:p>
          <a:p>
            <a:r>
              <a:rPr lang="en-US" dirty="0" smtClean="0"/>
              <a:t>How can we challenge our students to think at higher levels of Bloom’s taxonomy?</a:t>
            </a:r>
            <a:endParaRPr lang="en-US" dirty="0"/>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848600" cy="838200"/>
          </a:xfrm>
        </p:spPr>
        <p:txBody>
          <a:bodyPr/>
          <a:lstStyle/>
          <a:p>
            <a:r>
              <a:rPr lang="en-US" dirty="0" smtClean="0"/>
              <a:t>More education thoughts</a:t>
            </a:r>
            <a:endParaRPr lang="en-US" dirty="0"/>
          </a:p>
        </p:txBody>
      </p:sp>
      <p:sp>
        <p:nvSpPr>
          <p:cNvPr id="3" name="Content Placeholder 2"/>
          <p:cNvSpPr>
            <a:spLocks noGrp="1"/>
          </p:cNvSpPr>
          <p:nvPr>
            <p:ph idx="1"/>
          </p:nvPr>
        </p:nvSpPr>
        <p:spPr>
          <a:xfrm>
            <a:off x="381000" y="1295400"/>
            <a:ext cx="8458200" cy="4343400"/>
          </a:xfrm>
        </p:spPr>
        <p:txBody>
          <a:bodyPr/>
          <a:lstStyle/>
          <a:p>
            <a:r>
              <a:rPr lang="en-US" dirty="0" smtClean="0"/>
              <a:t>How can we assess such learning?</a:t>
            </a:r>
          </a:p>
          <a:p>
            <a:r>
              <a:rPr lang="en-US" dirty="0" smtClean="0"/>
              <a:t>How can we excite students about IS / IT?</a:t>
            </a:r>
          </a:p>
          <a:p>
            <a:r>
              <a:rPr lang="en-US" dirty="0" smtClean="0"/>
              <a:t>How can we excite students with significant learning experiences?</a:t>
            </a:r>
            <a:endParaRPr lang="en-US" dirty="0"/>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848600" cy="838200"/>
          </a:xfrm>
        </p:spPr>
        <p:txBody>
          <a:bodyPr/>
          <a:lstStyle/>
          <a:p>
            <a:r>
              <a:rPr lang="en-US" dirty="0" smtClean="0"/>
              <a:t>More personal thoughts</a:t>
            </a:r>
            <a:endParaRPr lang="en-US" dirty="0"/>
          </a:p>
        </p:txBody>
      </p:sp>
      <p:sp>
        <p:nvSpPr>
          <p:cNvPr id="3" name="Content Placeholder 2"/>
          <p:cNvSpPr>
            <a:spLocks noGrp="1"/>
          </p:cNvSpPr>
          <p:nvPr>
            <p:ph idx="1"/>
          </p:nvPr>
        </p:nvSpPr>
        <p:spPr>
          <a:xfrm>
            <a:off x="304800" y="1295400"/>
            <a:ext cx="8686800" cy="4343400"/>
          </a:xfrm>
        </p:spPr>
        <p:txBody>
          <a:bodyPr/>
          <a:lstStyle/>
          <a:p>
            <a:r>
              <a:rPr lang="en-US" dirty="0" smtClean="0"/>
              <a:t>I started out as a mathematician </a:t>
            </a:r>
          </a:p>
          <a:p>
            <a:r>
              <a:rPr lang="en-US" dirty="0" smtClean="0"/>
              <a:t>I changed into a computer scientist</a:t>
            </a:r>
          </a:p>
          <a:p>
            <a:r>
              <a:rPr lang="en-US" dirty="0" smtClean="0"/>
              <a:t>I loved programming – the thrill of seeing code work</a:t>
            </a:r>
          </a:p>
          <a:p>
            <a:r>
              <a:rPr lang="en-US" dirty="0" smtClean="0"/>
              <a:t>I was an analytical person</a:t>
            </a:r>
          </a:p>
          <a:p>
            <a:endParaRPr lang="en-US" dirty="0" smtClean="0"/>
          </a:p>
          <a:p>
            <a:r>
              <a:rPr lang="en-US" dirty="0" smtClean="0"/>
              <a:t>But … as I have aged – and seen computing change – I have changed.</a:t>
            </a:r>
          </a:p>
          <a:p>
            <a:r>
              <a:rPr lang="en-US" dirty="0" smtClean="0"/>
              <a:t>I am now more of a ‘cheerleader’, ‘integrator’, ‘spontaneous’, ‘catalyst’.</a:t>
            </a:r>
          </a:p>
          <a:p>
            <a:endParaRPr lang="en-US" dirty="0"/>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848600" cy="838200"/>
          </a:xfrm>
        </p:spPr>
        <p:txBody>
          <a:bodyPr/>
          <a:lstStyle/>
          <a:p>
            <a:r>
              <a:rPr lang="en-US" dirty="0" smtClean="0"/>
              <a:t>Final personal thoughts</a:t>
            </a:r>
            <a:endParaRPr lang="en-US" dirty="0"/>
          </a:p>
        </p:txBody>
      </p:sp>
      <p:pic>
        <p:nvPicPr>
          <p:cNvPr id="6" name="Content Placeholder 5" descr="Updated_White_Family_Picture.jpg"/>
          <p:cNvPicPr>
            <a:picLocks noGrp="1" noChangeAspect="1"/>
          </p:cNvPicPr>
          <p:nvPr>
            <p:ph idx="1"/>
          </p:nvPr>
        </p:nvPicPr>
        <p:blipFill>
          <a:blip r:embed="rId2"/>
          <a:stretch>
            <a:fillRect/>
          </a:stretch>
        </p:blipFill>
        <p:spPr>
          <a:xfrm>
            <a:off x="685800" y="1066800"/>
            <a:ext cx="7467600" cy="4983956"/>
          </a:xfrm>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838200"/>
          </a:xfrm>
        </p:spPr>
        <p:txBody>
          <a:bodyPr/>
          <a:lstStyle/>
          <a:p>
            <a:r>
              <a:rPr lang="en-US" dirty="0" smtClean="0"/>
              <a:t>Thanks to:</a:t>
            </a:r>
            <a:endParaRPr lang="en-US" dirty="0"/>
          </a:p>
        </p:txBody>
      </p:sp>
      <p:sp>
        <p:nvSpPr>
          <p:cNvPr id="3" name="Content Placeholder 2"/>
          <p:cNvSpPr>
            <a:spLocks noGrp="1"/>
          </p:cNvSpPr>
          <p:nvPr>
            <p:ph idx="1"/>
          </p:nvPr>
        </p:nvSpPr>
        <p:spPr>
          <a:xfrm>
            <a:off x="457200" y="914400"/>
            <a:ext cx="8229600" cy="5257800"/>
          </a:xfrm>
        </p:spPr>
        <p:txBody>
          <a:bodyPr/>
          <a:lstStyle/>
          <a:p>
            <a:r>
              <a:rPr lang="en-US" dirty="0" smtClean="0"/>
              <a:t>Connie – my wife for 34 years.  (and … has had to put up with me)</a:t>
            </a:r>
          </a:p>
          <a:p>
            <a:r>
              <a:rPr lang="en-US" dirty="0" smtClean="0"/>
              <a:t>My family</a:t>
            </a:r>
          </a:p>
          <a:p>
            <a:r>
              <a:rPr lang="en-US" dirty="0" smtClean="0"/>
              <a:t>Many great friends and mentors (to mention would take a long time … and I might forget somebody)</a:t>
            </a:r>
          </a:p>
          <a:p>
            <a:endParaRPr lang="en-US" dirty="0" smtClean="0"/>
          </a:p>
          <a:p>
            <a:r>
              <a:rPr lang="en-US" dirty="0" smtClean="0"/>
              <a:t>And … thanks for God for ‘giving me the desires of my heart’!!!</a:t>
            </a:r>
            <a:endParaRPr lang="en-US" dirty="0"/>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asign2.gif"/>
          <p:cNvPicPr>
            <a:picLocks noGrp="1" noChangeAspect="1"/>
          </p:cNvPicPr>
          <p:nvPr>
            <p:ph idx="1"/>
          </p:nvPr>
        </p:nvPicPr>
        <p:blipFill>
          <a:blip r:embed="rId2"/>
          <a:stretch>
            <a:fillRect/>
          </a:stretch>
        </p:blipFill>
        <p:spPr>
          <a:xfrm>
            <a:off x="0" y="0"/>
            <a:ext cx="9025637" cy="6152424"/>
          </a:xfrm>
        </p:spPr>
      </p:pic>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Thank you all</a:t>
            </a:r>
            <a:endParaRPr lang="en-US"/>
          </a:p>
        </p:txBody>
      </p:sp>
      <p:pic>
        <p:nvPicPr>
          <p:cNvPr id="11" name="Picture 10" descr="WhiteBruce240W.jpg"/>
          <p:cNvPicPr>
            <a:picLocks noChangeAspect="1"/>
          </p:cNvPicPr>
          <p:nvPr/>
        </p:nvPicPr>
        <p:blipFill>
          <a:blip r:embed="rId2"/>
          <a:stretch>
            <a:fillRect/>
          </a:stretch>
        </p:blipFill>
        <p:spPr>
          <a:xfrm>
            <a:off x="533400" y="1828800"/>
            <a:ext cx="2133600" cy="3209290"/>
          </a:xfrm>
          <a:prstGeom prst="rect">
            <a:avLst/>
          </a:prstGeom>
        </p:spPr>
      </p:pic>
      <p:pic>
        <p:nvPicPr>
          <p:cNvPr id="13" name="Content Placeholder 12" descr="White_Ketchup_2008.jpg"/>
          <p:cNvPicPr>
            <a:picLocks noGrp="1" noChangeAspect="1"/>
          </p:cNvPicPr>
          <p:nvPr>
            <p:ph idx="1"/>
          </p:nvPr>
        </p:nvPicPr>
        <p:blipFill>
          <a:blip r:embed="rId3"/>
          <a:stretch>
            <a:fillRect/>
          </a:stretch>
        </p:blipFill>
        <p:spPr>
          <a:xfrm>
            <a:off x="2895600" y="1828800"/>
            <a:ext cx="1546643" cy="3657600"/>
          </a:xfrm>
        </p:spPr>
      </p:pic>
      <p:pic>
        <p:nvPicPr>
          <p:cNvPr id="14" name="Picture 13" descr="TD_Opening_2.jpg"/>
          <p:cNvPicPr>
            <a:picLocks noChangeAspect="1"/>
          </p:cNvPicPr>
          <p:nvPr/>
        </p:nvPicPr>
        <p:blipFill>
          <a:blip r:embed="rId4"/>
          <a:stretch>
            <a:fillRect/>
          </a:stretch>
        </p:blipFill>
        <p:spPr>
          <a:xfrm>
            <a:off x="4724400" y="1828800"/>
            <a:ext cx="2190750" cy="2921000"/>
          </a:xfrm>
          <a:prstGeom prst="rect">
            <a:avLst/>
          </a:prstGeom>
        </p:spPr>
      </p:pic>
      <p:pic>
        <p:nvPicPr>
          <p:cNvPr id="15" name="Picture 14" descr="Softball_2007.JPG"/>
          <p:cNvPicPr>
            <a:picLocks noChangeAspect="1"/>
          </p:cNvPicPr>
          <p:nvPr/>
        </p:nvPicPr>
        <p:blipFill>
          <a:blip r:embed="rId5"/>
          <a:stretch>
            <a:fillRect/>
          </a:stretch>
        </p:blipFill>
        <p:spPr>
          <a:xfrm>
            <a:off x="7005420" y="1828800"/>
            <a:ext cx="2138580" cy="2981325"/>
          </a:xfrm>
          <a:prstGeom prst="rect">
            <a:avLst/>
          </a:prstGeom>
        </p:spPr>
      </p:pic>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4400" b="1" dirty="0" smtClean="0">
                <a:latin typeface="+mn-lt"/>
                <a:ea typeface="+mn-ea"/>
                <a:cs typeface="+mn-cs"/>
              </a:rPr>
              <a:t>Thank You</a:t>
            </a:r>
            <a:endParaRPr lang="en-US" sz="4400" b="1" dirty="0">
              <a:latin typeface="+mn-lt"/>
              <a:ea typeface="+mn-ea"/>
              <a:cs typeface="+mn-cs"/>
            </a:endParaRPr>
          </a:p>
        </p:txBody>
      </p:sp>
      <p:sp>
        <p:nvSpPr>
          <p:cNvPr id="86019" name="Rectangle 3"/>
          <p:cNvSpPr>
            <a:spLocks noGrp="1" noChangeArrowheads="1"/>
          </p:cNvSpPr>
          <p:nvPr>
            <p:ph type="body" idx="1"/>
          </p:nvPr>
        </p:nvSpPr>
        <p:spPr>
          <a:xfrm>
            <a:off x="457200" y="1828800"/>
            <a:ext cx="8153400" cy="3429000"/>
          </a:xfrm>
        </p:spPr>
        <p:txBody>
          <a:bodyPr/>
          <a:lstStyle/>
          <a:p>
            <a:r>
              <a:rPr lang="en-US" sz="3600" dirty="0" smtClean="0"/>
              <a:t>I have been an educator for over 35 years.</a:t>
            </a:r>
          </a:p>
          <a:p>
            <a:r>
              <a:rPr lang="en-US" sz="3600" dirty="0" smtClean="0"/>
              <a:t>Someplace along that line, I learned that education was more than teaching</a:t>
            </a:r>
            <a:endParaRPr lang="en-US" sz="3600"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848600" cy="609600"/>
          </a:xfrm>
        </p:spPr>
        <p:txBody>
          <a:bodyPr/>
          <a:lstStyle/>
          <a:p>
            <a:r>
              <a:rPr lang="en-US" dirty="0" smtClean="0"/>
              <a:t>My background</a:t>
            </a:r>
            <a:endParaRPr lang="en-US" dirty="0"/>
          </a:p>
        </p:txBody>
      </p:sp>
      <p:sp>
        <p:nvSpPr>
          <p:cNvPr id="3" name="Content Placeholder 2"/>
          <p:cNvSpPr>
            <a:spLocks noGrp="1"/>
          </p:cNvSpPr>
          <p:nvPr>
            <p:ph idx="1"/>
          </p:nvPr>
        </p:nvSpPr>
        <p:spPr>
          <a:xfrm>
            <a:off x="152400" y="990600"/>
            <a:ext cx="8610600" cy="5029200"/>
          </a:xfrm>
        </p:spPr>
        <p:txBody>
          <a:bodyPr/>
          <a:lstStyle/>
          <a:p>
            <a:r>
              <a:rPr lang="en-US" dirty="0" smtClean="0"/>
              <a:t>I was born and raised in Eastern Iowa (Cedar Rapids)</a:t>
            </a:r>
          </a:p>
          <a:p>
            <a:r>
              <a:rPr lang="en-US" dirty="0" smtClean="0"/>
              <a:t>Did my undergraduate and masters at Winona State University in Winona Minnesota</a:t>
            </a:r>
          </a:p>
          <a:p>
            <a:r>
              <a:rPr lang="en-US" dirty="0" smtClean="0"/>
              <a:t>Taught high school math two years at West Grant Schools (rural Wisconsin) – and coaching basketball and baseball</a:t>
            </a:r>
          </a:p>
          <a:p>
            <a:r>
              <a:rPr lang="en-US" dirty="0" smtClean="0"/>
              <a:t>Taught high school math for five years at Keokuk (Iowa) High School</a:t>
            </a:r>
          </a:p>
          <a:p>
            <a:r>
              <a:rPr lang="en-US" dirty="0" smtClean="0"/>
              <a:t>Taught at Winona State for a two-years</a:t>
            </a:r>
          </a:p>
          <a:p>
            <a:r>
              <a:rPr lang="en-US" dirty="0" smtClean="0"/>
              <a:t>Then to Portland Oregon for 2 years (Mount Hood Community College)</a:t>
            </a:r>
          </a:p>
          <a:p>
            <a:r>
              <a:rPr lang="en-US" dirty="0" smtClean="0"/>
              <a:t>At Dakota State University (Madison SD) for 18 years</a:t>
            </a:r>
          </a:p>
          <a:p>
            <a:r>
              <a:rPr lang="en-US" dirty="0" smtClean="0"/>
              <a:t>And … now in my ninth year at Quinnipiac University</a:t>
            </a:r>
          </a:p>
          <a:p>
            <a:pPr>
              <a:buNone/>
            </a:pPr>
            <a:endParaRPr lang="en-US" dirty="0"/>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848600" cy="838200"/>
          </a:xfrm>
        </p:spPr>
        <p:txBody>
          <a:bodyPr/>
          <a:lstStyle/>
          <a:p>
            <a:r>
              <a:rPr lang="en-US" dirty="0" smtClean="0"/>
              <a:t>EDSIG / ISECON </a:t>
            </a:r>
            <a:endParaRPr lang="en-US" dirty="0"/>
          </a:p>
        </p:txBody>
      </p:sp>
      <p:sp>
        <p:nvSpPr>
          <p:cNvPr id="3" name="Content Placeholder 2"/>
          <p:cNvSpPr>
            <a:spLocks noGrp="1"/>
          </p:cNvSpPr>
          <p:nvPr>
            <p:ph idx="1"/>
          </p:nvPr>
        </p:nvSpPr>
        <p:spPr>
          <a:xfrm>
            <a:off x="304800" y="990600"/>
            <a:ext cx="8534400" cy="5334000"/>
          </a:xfrm>
        </p:spPr>
        <p:txBody>
          <a:bodyPr/>
          <a:lstStyle/>
          <a:p>
            <a:r>
              <a:rPr lang="en-US" dirty="0" smtClean="0"/>
              <a:t>I completed my Ph.D. in 1990 from the University of Nebraska</a:t>
            </a:r>
          </a:p>
          <a:p>
            <a:r>
              <a:rPr lang="en-US" dirty="0" smtClean="0"/>
              <a:t>I knew I needed to keep learning and growing, and heard about ISECON</a:t>
            </a:r>
          </a:p>
          <a:p>
            <a:r>
              <a:rPr lang="en-US" dirty="0" smtClean="0"/>
              <a:t>My first ISECON was in Chicago in 1990</a:t>
            </a:r>
          </a:p>
          <a:p>
            <a:r>
              <a:rPr lang="en-US" dirty="0" smtClean="0"/>
              <a:t>I didn’t know anybody</a:t>
            </a:r>
          </a:p>
          <a:p>
            <a:r>
              <a:rPr lang="en-US" dirty="0" smtClean="0"/>
              <a:t>So, when a ‘call for nominations’ to serve on the board came out, I nominated myself … and was elected!!!</a:t>
            </a:r>
          </a:p>
          <a:p>
            <a:r>
              <a:rPr lang="en-US" dirty="0" smtClean="0"/>
              <a:t>I was ISECON Chair in 1995 in St. Louis</a:t>
            </a:r>
          </a:p>
          <a:p>
            <a:r>
              <a:rPr lang="en-US" dirty="0" smtClean="0"/>
              <a:t>I was ISECON Chair in 1996 in Orlando</a:t>
            </a:r>
          </a:p>
          <a:p>
            <a:r>
              <a:rPr lang="en-US" dirty="0" smtClean="0"/>
              <a:t>I was ISECON Chair in 2003 in San Diego</a:t>
            </a:r>
          </a:p>
          <a:p>
            <a:r>
              <a:rPr lang="en-US" dirty="0" smtClean="0"/>
              <a:t>I was ISECON Chair in 2004 in Newport </a:t>
            </a:r>
          </a:p>
          <a:p>
            <a:endParaRPr lang="en-US" dirty="0" smtClean="0"/>
          </a:p>
          <a:p>
            <a:endParaRPr lang="en-US" dirty="0"/>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09600" y="152400"/>
            <a:ext cx="7848600" cy="838200"/>
          </a:xfrm>
        </p:spPr>
        <p:txBody>
          <a:bodyPr/>
          <a:lstStyle/>
          <a:p>
            <a:r>
              <a:rPr lang="en-US" dirty="0" smtClean="0"/>
              <a:t>More on EDSIG /ISECON</a:t>
            </a:r>
            <a:endParaRPr lang="en-US" dirty="0"/>
          </a:p>
        </p:txBody>
      </p:sp>
      <p:sp>
        <p:nvSpPr>
          <p:cNvPr id="91139" name="Rectangle 3"/>
          <p:cNvSpPr>
            <a:spLocks noGrp="1" noChangeArrowheads="1"/>
          </p:cNvSpPr>
          <p:nvPr>
            <p:ph type="body" idx="1"/>
          </p:nvPr>
        </p:nvSpPr>
        <p:spPr>
          <a:xfrm>
            <a:off x="152400" y="838200"/>
            <a:ext cx="8839200" cy="4343400"/>
          </a:xfrm>
        </p:spPr>
        <p:txBody>
          <a:bodyPr/>
          <a:lstStyle/>
          <a:p>
            <a:r>
              <a:rPr lang="en-US" sz="2400" dirty="0" smtClean="0"/>
              <a:t>I have been on the EDSIG board several times</a:t>
            </a:r>
          </a:p>
          <a:p>
            <a:r>
              <a:rPr lang="en-US" sz="2400" dirty="0" smtClean="0"/>
              <a:t>Served briefly as President</a:t>
            </a:r>
          </a:p>
          <a:p>
            <a:endParaRPr lang="en-US" sz="2400" dirty="0" smtClean="0"/>
          </a:p>
          <a:p>
            <a:r>
              <a:rPr lang="en-US" sz="2400" dirty="0" smtClean="0"/>
              <a:t>As an information systems educator, I knew that I needed to be informed, and to keep up with my field and to improve</a:t>
            </a:r>
          </a:p>
          <a:p>
            <a:r>
              <a:rPr lang="en-US" sz="2400" dirty="0" smtClean="0"/>
              <a:t>For me, that meant EDSIG and ISECON!!!</a:t>
            </a:r>
            <a:endParaRPr lang="en-US" sz="2400"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09600" y="152400"/>
            <a:ext cx="7848600" cy="685800"/>
          </a:xfrm>
        </p:spPr>
        <p:txBody>
          <a:bodyPr/>
          <a:lstStyle/>
          <a:p>
            <a:r>
              <a:rPr lang="en-US" b="1" dirty="0" smtClean="0"/>
              <a:t>Thoughts</a:t>
            </a:r>
            <a:endParaRPr lang="en-US" b="1" dirty="0"/>
          </a:p>
        </p:txBody>
      </p:sp>
      <p:sp>
        <p:nvSpPr>
          <p:cNvPr id="7" name="Content Placeholder 6"/>
          <p:cNvSpPr>
            <a:spLocks noGrp="1"/>
          </p:cNvSpPr>
          <p:nvPr>
            <p:ph idx="1"/>
          </p:nvPr>
        </p:nvSpPr>
        <p:spPr>
          <a:xfrm>
            <a:off x="152400" y="838200"/>
            <a:ext cx="8991600" cy="5334000"/>
          </a:xfrm>
        </p:spPr>
        <p:txBody>
          <a:bodyPr/>
          <a:lstStyle/>
          <a:p>
            <a:r>
              <a:rPr lang="en-US" sz="2400" dirty="0" smtClean="0"/>
              <a:t>In the early 2000’s, I saw three converging forces:</a:t>
            </a:r>
          </a:p>
          <a:p>
            <a:pPr lvl="1"/>
            <a:r>
              <a:rPr lang="en-US" b="1" dirty="0" smtClean="0"/>
              <a:t>Assessment</a:t>
            </a:r>
          </a:p>
          <a:p>
            <a:pPr lvl="1"/>
            <a:r>
              <a:rPr lang="en-US" b="1" dirty="0" smtClean="0"/>
              <a:t>Accreditation</a:t>
            </a:r>
          </a:p>
          <a:p>
            <a:pPr lvl="1"/>
            <a:r>
              <a:rPr lang="en-US" b="1" dirty="0" smtClean="0"/>
              <a:t>Curriculum</a:t>
            </a:r>
          </a:p>
          <a:p>
            <a:r>
              <a:rPr lang="en-US" dirty="0" smtClean="0"/>
              <a:t>I know I needed to be involved</a:t>
            </a:r>
          </a:p>
          <a:p>
            <a:r>
              <a:rPr lang="en-US" dirty="0" smtClean="0"/>
              <a:t>I have worked as an ABET IS Accreditation team visitor since 2004</a:t>
            </a:r>
          </a:p>
          <a:p>
            <a:r>
              <a:rPr lang="en-US" dirty="0" smtClean="0"/>
              <a:t>I have worked on the Center for Computing Education Resource (CCER) assessment project since 2003</a:t>
            </a:r>
          </a:p>
          <a:p>
            <a:r>
              <a:rPr lang="en-US" dirty="0" smtClean="0"/>
              <a:t>I have worked with many giants in Information Systems Education – many of whom have been previously recognized as EDSIG Educators of the Year</a:t>
            </a:r>
            <a:endParaRPr lang="en-US"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48600" cy="838200"/>
          </a:xfrm>
        </p:spPr>
        <p:txBody>
          <a:bodyPr/>
          <a:lstStyle/>
          <a:p>
            <a:r>
              <a:rPr lang="en-US" b="1" dirty="0" smtClean="0"/>
              <a:t>Challenges</a:t>
            </a:r>
            <a:endParaRPr lang="en-US" b="1" dirty="0"/>
          </a:p>
        </p:txBody>
      </p:sp>
      <p:sp>
        <p:nvSpPr>
          <p:cNvPr id="3" name="Content Placeholder 2"/>
          <p:cNvSpPr>
            <a:spLocks noGrp="1"/>
          </p:cNvSpPr>
          <p:nvPr>
            <p:ph idx="1"/>
          </p:nvPr>
        </p:nvSpPr>
        <p:spPr>
          <a:xfrm>
            <a:off x="609600" y="1066800"/>
            <a:ext cx="6781800" cy="4343400"/>
          </a:xfrm>
        </p:spPr>
        <p:txBody>
          <a:bodyPr/>
          <a:lstStyle/>
          <a:p>
            <a:r>
              <a:rPr lang="en-US" sz="2400" dirty="0" smtClean="0"/>
              <a:t>There are always challenges</a:t>
            </a:r>
          </a:p>
          <a:p>
            <a:r>
              <a:rPr lang="en-US" sz="2400" dirty="0" smtClean="0"/>
              <a:t>We have talked about outsourcing</a:t>
            </a:r>
          </a:p>
          <a:p>
            <a:r>
              <a:rPr lang="en-US" sz="2400" dirty="0" smtClean="0"/>
              <a:t>And we have talked about declining enrollments</a:t>
            </a:r>
            <a:endParaRPr lang="en-US" sz="2400" dirty="0"/>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09600" y="0"/>
            <a:ext cx="7848600" cy="838200"/>
          </a:xfrm>
        </p:spPr>
        <p:txBody>
          <a:bodyPr/>
          <a:lstStyle/>
          <a:p>
            <a:r>
              <a:rPr lang="en-US" b="1" dirty="0" smtClean="0"/>
              <a:t>Challenges</a:t>
            </a:r>
            <a:endParaRPr lang="en-US" b="1" dirty="0"/>
          </a:p>
        </p:txBody>
      </p:sp>
      <p:sp>
        <p:nvSpPr>
          <p:cNvPr id="7" name="Content Placeholder 6"/>
          <p:cNvSpPr>
            <a:spLocks noGrp="1"/>
          </p:cNvSpPr>
          <p:nvPr>
            <p:ph idx="1"/>
          </p:nvPr>
        </p:nvSpPr>
        <p:spPr>
          <a:xfrm>
            <a:off x="304800" y="990600"/>
            <a:ext cx="8305800" cy="4343400"/>
          </a:xfrm>
        </p:spPr>
        <p:txBody>
          <a:bodyPr/>
          <a:lstStyle/>
          <a:p>
            <a:r>
              <a:rPr lang="en-US" sz="2800" dirty="0" smtClean="0"/>
              <a:t>“Despite </a:t>
            </a:r>
            <a:r>
              <a:rPr lang="en-US" sz="2800" dirty="0"/>
              <a:t>the downturn in the technology sector in the early part of the decade, the outlook for computer and information systems managers remains strong. To remain competitive, firms will continue to install sophisticated computer networks and set up more complex intranets and websites</a:t>
            </a:r>
            <a:r>
              <a:rPr lang="en-US" sz="2800" dirty="0" smtClean="0"/>
              <a:t>.”</a:t>
            </a:r>
          </a:p>
          <a:p>
            <a:r>
              <a:rPr lang="en-US" sz="1800" b="0" dirty="0" smtClean="0"/>
              <a:t>(taken from:  </a:t>
            </a:r>
            <a:r>
              <a:rPr lang="en-US" sz="1800" dirty="0" smtClean="0"/>
              <a:t>http://www.bls.gov/oco/ocos258.htm )</a:t>
            </a:r>
            <a:endParaRPr lang="en-US" sz="1800" b="0" dirty="0" smtClean="0"/>
          </a:p>
          <a:p>
            <a:endParaRPr lang="en-US" sz="2800" b="0" dirty="0"/>
          </a:p>
          <a:p>
            <a:endParaRPr lang="en-US"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09600" y="0"/>
            <a:ext cx="7848600" cy="838200"/>
          </a:xfrm>
        </p:spPr>
        <p:txBody>
          <a:bodyPr/>
          <a:lstStyle/>
          <a:p>
            <a:r>
              <a:rPr lang="en-US" b="1" dirty="0" smtClean="0"/>
              <a:t>Opportunities</a:t>
            </a:r>
            <a:endParaRPr lang="en-US" b="1" dirty="0"/>
          </a:p>
        </p:txBody>
      </p:sp>
      <p:sp>
        <p:nvSpPr>
          <p:cNvPr id="7" name="Content Placeholder 6"/>
          <p:cNvSpPr>
            <a:spLocks noGrp="1"/>
          </p:cNvSpPr>
          <p:nvPr>
            <p:ph idx="1"/>
          </p:nvPr>
        </p:nvSpPr>
        <p:spPr>
          <a:xfrm>
            <a:off x="304800" y="990600"/>
            <a:ext cx="8534400" cy="4953000"/>
          </a:xfrm>
        </p:spPr>
        <p:txBody>
          <a:bodyPr/>
          <a:lstStyle/>
          <a:p>
            <a:r>
              <a:rPr lang="en-US" sz="2400" dirty="0" smtClean="0"/>
              <a:t>We get calls, e-mails, contacts from employers.</a:t>
            </a:r>
          </a:p>
          <a:p>
            <a:r>
              <a:rPr lang="en-US" sz="2400" dirty="0" smtClean="0"/>
              <a:t>The Demand is extremely strong</a:t>
            </a:r>
          </a:p>
          <a:p>
            <a:r>
              <a:rPr lang="en-US" sz="2400" dirty="0" smtClean="0"/>
              <a:t>The Supply is weak</a:t>
            </a:r>
          </a:p>
          <a:p>
            <a:r>
              <a:rPr lang="en-US" sz="2800" i="1" dirty="0" smtClean="0">
                <a:solidFill>
                  <a:schemeClr val="accent2">
                    <a:lumMod val="50000"/>
                  </a:schemeClr>
                </a:solidFill>
                <a:latin typeface="Comic Sans MS" pitchFamily="66" charset="0"/>
              </a:rPr>
              <a:t>WE NEED MORE IS MAJORS</a:t>
            </a:r>
          </a:p>
        </p:txBody>
      </p:sp>
    </p:spTree>
  </p:cSld>
  <p:clrMapOvr>
    <a:masterClrMapping/>
  </p:clrMapOvr>
  <p:transition>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DSIG Educator of the Year - 2008&amp;quot;&quot;/&gt;&lt;property id=&quot;20307&quot; value=&quot;270&quot;/&gt;&lt;/object&gt;&lt;object type=&quot;3&quot; unique_id=&quot;10005&quot;&gt;&lt;property id=&quot;20148&quot; value=&quot;5&quot;/&gt;&lt;property id=&quot;20300&quot; value=&quot;Slide 2 - &amp;quot;Thank You&amp;quot;&quot;/&gt;&lt;property id=&quot;20307&quot; value=&quot;269&quot;/&gt;&lt;/object&gt;&lt;object type=&quot;3&quot; unique_id=&quot;10006&quot;&gt;&lt;property id=&quot;20148&quot; value=&quot;5&quot;/&gt;&lt;property id=&quot;20300&quot; value=&quot;Slide 5 - &amp;quot;More on EDSIG /ISECON&amp;quot;&quot;/&gt;&lt;property id=&quot;20307&quot; value=&quot;271&quot;/&gt;&lt;/object&gt;&lt;object type=&quot;3&quot; unique_id=&quot;10007&quot;&gt;&lt;property id=&quot;20148&quot; value=&quot;5&quot;/&gt;&lt;property id=&quot;20300&quot; value=&quot;Slide 6 - &amp;quot;Thoughts&amp;quot;&quot;/&gt;&lt;property id=&quot;20307&quot; value=&quot;272&quot;/&gt;&lt;/object&gt;&lt;object type=&quot;3&quot; unique_id=&quot;10008&quot;&gt;&lt;property id=&quot;20148&quot; value=&quot;5&quot;/&gt;&lt;property id=&quot;20300&quot; value=&quot;Slide 8 - &amp;quot;Challenges&amp;quot;&quot;/&gt;&lt;property id=&quot;20307&quot; value=&quot;285&quot;/&gt;&lt;/object&gt;&lt;object type=&quot;3&quot; unique_id=&quot;10009&quot;&gt;&lt;property id=&quot;20148&quot; value=&quot;5&quot;/&gt;&lt;property id=&quot;20300&quot; value=&quot;Slide 9 - &amp;quot;Opportunities&amp;quot;&quot;/&gt;&lt;property id=&quot;20307&quot; value=&quot;286&quot;/&gt;&lt;/object&gt;&lt;object type=&quot;3&quot; unique_id=&quot;10026&quot;&gt;&lt;property id=&quot;20148&quot; value=&quot;5&quot;/&gt;&lt;property id=&quot;20300&quot; value=&quot;Slide 10 - &amp;quot;And … a great opportunity&amp;quot;&quot;/&gt;&lt;property id=&quot;20307&quot; value=&quot;291&quot;/&gt;&lt;/object&gt;&lt;object type=&quot;3&quot; unique_id=&quot;10105&quot;&gt;&lt;property id=&quot;20148&quot; value=&quot;5&quot;/&gt;&lt;property id=&quot;20300&quot; value=&quot;Slide 3 - &amp;quot;My background&amp;quot;&quot;/&gt;&lt;property id=&quot;20307&quot; value=&quot;292&quot;/&gt;&lt;/object&gt;&lt;object type=&quot;3&quot; unique_id=&quot;10148&quot;&gt;&lt;property id=&quot;20148&quot; value=&quot;5&quot;/&gt;&lt;property id=&quot;20300&quot; value=&quot;Slide 4 - &amp;quot;EDSIG / ISECON &amp;quot;&quot;/&gt;&lt;property id=&quot;20307&quot; value=&quot;293&quot;/&gt;&lt;/object&gt;&lt;object type=&quot;3&quot; unique_id=&quot;10254&quot;&gt;&lt;property id=&quot;20148&quot; value=&quot;5&quot;/&gt;&lt;property id=&quot;20300&quot; value=&quot;Slide 7 - &amp;quot;Challenges&amp;quot;&quot;/&gt;&lt;property id=&quot;20307&quot; value=&quot;294&quot;/&gt;&lt;/object&gt;&lt;object type=&quot;3&quot; unique_id=&quot;10255&quot;&gt;&lt;property id=&quot;20148&quot; value=&quot;5&quot;/&gt;&lt;property id=&quot;20300&quot; value=&quot;Slide 11 - &amp;quot;Education Thoughts&amp;quot;&quot;/&gt;&lt;property id=&quot;20307&quot; value=&quot;295&quot;/&gt;&lt;/object&gt;&lt;object type=&quot;3&quot; unique_id=&quot;10256&quot;&gt;&lt;property id=&quot;20148&quot; value=&quot;5&quot;/&gt;&lt;property id=&quot;20300&quot; value=&quot;Slide 12 - &amp;quot;More education thoughts&amp;quot;&quot;/&gt;&lt;property id=&quot;20307&quot; value=&quot;296&quot;/&gt;&lt;/object&gt;&lt;object type=&quot;3&quot; unique_id=&quot;10257&quot;&gt;&lt;property id=&quot;20148&quot; value=&quot;5&quot;/&gt;&lt;property id=&quot;20300&quot; value=&quot;Slide 13 - &amp;quot;More personal thoughts&amp;quot;&quot;/&gt;&lt;property id=&quot;20307&quot; value=&quot;297&quot;/&gt;&lt;/object&gt;&lt;object type=&quot;3&quot; unique_id=&quot;10258&quot;&gt;&lt;property id=&quot;20148&quot; value=&quot;5&quot;/&gt;&lt;property id=&quot;20300&quot; value=&quot;Slide 14 - &amp;quot;Final personal thoughts&amp;quot;&quot;/&gt;&lt;property id=&quot;20307&quot; value=&quot;298&quot;/&gt;&lt;/object&gt;&lt;object type=&quot;3&quot; unique_id=&quot;10471&quot;&gt;&lt;property id=&quot;20148&quot; value=&quot;5&quot;/&gt;&lt;property id=&quot;20300&quot; value=&quot;Slide 15 - &amp;quot;Thanks to:&amp;quot;&quot;/&gt;&lt;property id=&quot;20307&quot; value=&quot;299&quot;/&gt;&lt;/object&gt;&lt;object type=&quot;3&quot; unique_id=&quot;10472&quot;&gt;&lt;property id=&quot;20148&quot; value=&quot;5&quot;/&gt;&lt;property id=&quot;20300&quot; value=&quot;Slide 17 - &amp;quot;Thank you all&amp;quot;&quot;/&gt;&lt;property id=&quot;20307&quot; value=&quot;300&quot;/&gt;&lt;/object&gt;&lt;object type=&quot;3&quot; unique_id=&quot;10491&quot;&gt;&lt;property id=&quot;20148&quot; value=&quot;5&quot;/&gt;&lt;property id=&quot;20300&quot; value=&quot;Slide 16&quot;/&gt;&lt;property id=&quot;20307&quot; value=&quot;301&quot;/&gt;&lt;/object&gt;&lt;/object&gt;&lt;/object&gt;&lt;/database&gt;"/>
</p:tagLst>
</file>

<file path=ppt/theme/theme1.xml><?xml version="1.0" encoding="utf-8"?>
<a:theme xmlns:a="http://schemas.openxmlformats.org/drawingml/2006/main" name="Sales proposal presentation">
  <a:themeElements>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fontScheme name="Mountain Top">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Sales proposal presentation</Template>
  <TotalTime>124</TotalTime>
  <Words>714</Words>
  <Application>Microsoft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Sales proposal presentation</vt:lpstr>
      <vt:lpstr>EDSIG Educator of the Year - 2008</vt:lpstr>
      <vt:lpstr>Thank You</vt:lpstr>
      <vt:lpstr>My background</vt:lpstr>
      <vt:lpstr>EDSIG / ISECON </vt:lpstr>
      <vt:lpstr>More on EDSIG /ISECON</vt:lpstr>
      <vt:lpstr>Thoughts</vt:lpstr>
      <vt:lpstr>Challenges</vt:lpstr>
      <vt:lpstr>Challenges</vt:lpstr>
      <vt:lpstr>Opportunities</vt:lpstr>
      <vt:lpstr>And … a great opportunity</vt:lpstr>
      <vt:lpstr>Education Thoughts</vt:lpstr>
      <vt:lpstr>More education thoughts</vt:lpstr>
      <vt:lpstr>More personal thoughts</vt:lpstr>
      <vt:lpstr>Final personal thoughts</vt:lpstr>
      <vt:lpstr>Thanks to:</vt:lpstr>
      <vt:lpstr>Slide 16</vt:lpstr>
      <vt:lpstr>Thank you all</vt:lpstr>
    </vt:vector>
  </TitlesOfParts>
  <Company>Quinnipiac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IT 2008</dc:title>
  <dc:creator>Bruce White</dc:creator>
  <cp:lastModifiedBy>Bruce White</cp:lastModifiedBy>
  <cp:revision>26</cp:revision>
  <cp:lastPrinted>1998-06-19T00:49:56Z</cp:lastPrinted>
  <dcterms:created xsi:type="dcterms:W3CDTF">2008-10-19T09:04:26Z</dcterms:created>
  <dcterms:modified xsi:type="dcterms:W3CDTF">2008-11-07T14:51:34Z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TC062578531033</vt:lpwstr>
  </property>
</Properties>
</file>