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2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F5AF1-89BB-4473-95AC-FA72B7AAD573}" type="datetimeFigureOut">
              <a:rPr lang="en-US" smtClean="0"/>
              <a:pPr/>
              <a:t>11/7/2008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14BB2-86C0-4593-BC76-D09A47031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A863-9857-4EB8-81AF-18B16C2784CA}" type="datetime1">
              <a:rPr lang="en-US" smtClean="0"/>
              <a:pPr/>
              <a:t>11/7/2008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High School Student ICT Career Choice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8B82-4CF5-4788-9950-6307ABE6C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9254-86BB-4ABB-87F8-60EC8EA9B031}" type="datetime1">
              <a:rPr lang="en-US" smtClean="0"/>
              <a:pPr/>
              <a:t>11/7/2008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High School Student ICT Career Choice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8B82-4CF5-4788-9950-6307ABE6C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AD01-0DC4-453E-8804-C104035371D1}" type="datetime1">
              <a:rPr lang="en-US" smtClean="0"/>
              <a:pPr/>
              <a:t>11/7/2008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High School Student ICT Career Choice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8B82-4CF5-4788-9950-6307ABE6C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C1F7-2D04-4FDD-93C0-9F6338039B3C}" type="datetime1">
              <a:rPr lang="en-US" smtClean="0"/>
              <a:pPr/>
              <a:t>11/7/2008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398B82-4CF5-4788-9950-6307ABE6C1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High School Student ICT Career Choice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8FB5-6279-401F-85FD-3112FE74C427}" type="datetime1">
              <a:rPr lang="en-US" smtClean="0"/>
              <a:pPr/>
              <a:t>11/7/2008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High School Student ICT Career Choice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8B82-4CF5-4788-9950-6307ABE6C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388F-38CD-4B3F-98A0-ECE103D9327C}" type="datetime1">
              <a:rPr lang="en-US" smtClean="0"/>
              <a:pPr/>
              <a:t>11/7/2008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High School Student ICT Career Choice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8B82-4CF5-4788-9950-6307ABE6C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02BD-F298-446E-AB97-76D30899E57F}" type="datetime1">
              <a:rPr lang="en-US" smtClean="0"/>
              <a:pPr/>
              <a:t>11/7/2008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High School Student ICT Career Choice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8B82-4CF5-4788-9950-6307ABE6C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94BB-48F5-4485-8352-6A235C94F2C0}" type="datetime1">
              <a:rPr lang="en-US" smtClean="0"/>
              <a:pPr/>
              <a:t>11/7/2008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High School Student ICT Career Choice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8B82-4CF5-4788-9950-6307ABE6C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D435-0F56-4888-B902-A83A8FBB6F7F}" type="datetime1">
              <a:rPr lang="en-US" smtClean="0"/>
              <a:pPr/>
              <a:t>11/7/2008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High School Student ICT Career Choice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8B82-4CF5-4788-9950-6307ABE6C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6A51F-64BA-48AD-80E9-268489270F42}" type="datetime1">
              <a:rPr lang="en-US" smtClean="0"/>
              <a:pPr/>
              <a:t>11/7/2008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High School Student ICT Career Choice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8B82-4CF5-4788-9950-6307ABE6C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A4FC-432D-4B29-A80B-276CEA415FD5}" type="datetime1">
              <a:rPr lang="en-US" smtClean="0"/>
              <a:pPr/>
              <a:t>11/7/2008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High School Student ICT Career Choice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8B82-4CF5-4788-9950-6307ABE6C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56C33-DAE4-49F0-BCEB-5FAD9112B9AA}" type="datetime1">
              <a:rPr lang="en-US" smtClean="0"/>
              <a:pPr/>
              <a:t>11/7/2008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High School Student ICT Career Choice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98B82-4CF5-4788-9950-6307ABE6C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grant@ryerson.ca" TargetMode="External"/><Relationship Id="rId2" Type="http://schemas.openxmlformats.org/officeDocument/2006/relationships/hyperlink" Target="mailto:rbabin@ryerson.ca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ea.sawal@ryerson.ca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90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Identifying Influencers </a:t>
            </a:r>
            <a:br>
              <a:rPr lang="en-US" dirty="0" smtClean="0"/>
            </a:br>
            <a:r>
              <a:rPr lang="en-US" dirty="0" smtClean="0"/>
              <a:t>in High School Student </a:t>
            </a:r>
            <a:br>
              <a:rPr lang="en-US" dirty="0" smtClean="0"/>
            </a:br>
            <a:r>
              <a:rPr lang="en-US" dirty="0" smtClean="0"/>
              <a:t>ICT Career Choice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733800"/>
            <a:ext cx="7086600" cy="28194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Ron Babin</a:t>
            </a:r>
          </a:p>
          <a:p>
            <a:r>
              <a:rPr lang="en-US" u="sng" dirty="0">
                <a:hlinkClick r:id="rId2"/>
              </a:rPr>
              <a:t>rbabin@ryerson.ca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Ken Grant</a:t>
            </a:r>
          </a:p>
          <a:p>
            <a:r>
              <a:rPr lang="en-US" u="sng" dirty="0">
                <a:hlinkClick r:id="rId3"/>
              </a:rPr>
              <a:t>kagrant@ryerson.ca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Lea Sawal</a:t>
            </a:r>
          </a:p>
          <a:p>
            <a:r>
              <a:rPr lang="en-US" u="sng" dirty="0">
                <a:hlinkClick r:id="rId4"/>
              </a:rPr>
              <a:t>lea.sawal@ryerson.ca</a:t>
            </a:r>
            <a:endParaRPr lang="en-US" dirty="0"/>
          </a:p>
          <a:p>
            <a:r>
              <a:rPr lang="en-US" dirty="0" smtClean="0"/>
              <a:t>Ted </a:t>
            </a:r>
            <a:r>
              <a:rPr lang="en-US" dirty="0"/>
              <a:t>Rogers School of IT Management, Ryerson University</a:t>
            </a:r>
          </a:p>
          <a:p>
            <a:r>
              <a:rPr lang="en-US" dirty="0"/>
              <a:t>Toronto, Ontario, Canada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found – 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“Factors that  most influence a student’s choice to purse ICT related programs at college or university ”  </a:t>
            </a:r>
          </a:p>
          <a:p>
            <a:r>
              <a:rPr lang="en-US" b="1" u="sng" dirty="0" smtClean="0"/>
              <a:t>Parents </a:t>
            </a:r>
            <a:r>
              <a:rPr lang="en-US" u="sng" dirty="0" smtClean="0"/>
              <a:t>and </a:t>
            </a:r>
            <a:r>
              <a:rPr lang="en-US" b="1" u="sng" dirty="0" smtClean="0"/>
              <a:t>Friends</a:t>
            </a:r>
          </a:p>
          <a:p>
            <a:pPr lvl="1">
              <a:buNone/>
            </a:pPr>
            <a:r>
              <a:rPr lang="en-US" sz="3600" dirty="0" smtClean="0"/>
              <a:t>Counsellors</a:t>
            </a:r>
          </a:p>
          <a:p>
            <a:pPr lvl="1">
              <a:buNone/>
            </a:pPr>
            <a:r>
              <a:rPr lang="en-US" sz="3600" dirty="0" smtClean="0"/>
              <a:t> 	 	</a:t>
            </a:r>
            <a:r>
              <a:rPr lang="en-US" sz="3600" b="1" dirty="0" smtClean="0"/>
              <a:t> </a:t>
            </a:r>
            <a:endParaRPr lang="en-US" sz="3600" dirty="0" smtClean="0"/>
          </a:p>
          <a:p>
            <a:pPr lvl="1">
              <a:buNone/>
            </a:pPr>
            <a:r>
              <a:rPr lang="en-US" sz="3600" dirty="0" smtClean="0"/>
              <a:t>ITM Students </a:t>
            </a:r>
            <a:r>
              <a:rPr lang="en-US" dirty="0" smtClean="0"/>
              <a:t> 	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398B82-4CF5-4788-9950-6307ABE6C18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High School Student ICT Career Choice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86200" y="4507468"/>
            <a:ext cx="4572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33800" y="4608493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Strongly Disagree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4608493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Strongly </a:t>
            </a:r>
            <a:r>
              <a:rPr lang="en-US" sz="1600" dirty="0"/>
              <a:t>A</a:t>
            </a:r>
            <a:r>
              <a:rPr lang="en-US" sz="1600" dirty="0" smtClean="0"/>
              <a:t>gree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4684693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Neutral</a:t>
            </a:r>
            <a:endParaRPr lang="en-US" sz="1600" dirty="0"/>
          </a:p>
        </p:txBody>
      </p:sp>
      <p:sp>
        <p:nvSpPr>
          <p:cNvPr id="10" name="Isosceles Triangle 9"/>
          <p:cNvSpPr/>
          <p:nvPr/>
        </p:nvSpPr>
        <p:spPr>
          <a:xfrm>
            <a:off x="5257800" y="4953000"/>
            <a:ext cx="1143000" cy="60960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 flipV="1">
            <a:off x="6248400" y="3733800"/>
            <a:ext cx="1143000" cy="60960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53200" y="36576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3.5, 3.9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62600" y="51170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2.5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found – 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“Factors that  most influence a student’s choice to purse ICT related programs at college or university ”  </a:t>
            </a:r>
          </a:p>
          <a:p>
            <a:r>
              <a:rPr lang="en-US" b="1" u="sng" dirty="0" smtClean="0"/>
              <a:t>Teachers </a:t>
            </a:r>
            <a:r>
              <a:rPr lang="en-US" u="sng" dirty="0" smtClean="0"/>
              <a:t>and </a:t>
            </a:r>
            <a:r>
              <a:rPr lang="en-US" b="1" u="sng" dirty="0" smtClean="0"/>
              <a:t>Counsellors</a:t>
            </a:r>
          </a:p>
          <a:p>
            <a:pPr lvl="1">
              <a:buNone/>
            </a:pPr>
            <a:r>
              <a:rPr lang="en-US" sz="3600" dirty="0" smtClean="0"/>
              <a:t>Counsellors</a:t>
            </a:r>
          </a:p>
          <a:p>
            <a:pPr lvl="1">
              <a:buNone/>
            </a:pPr>
            <a:r>
              <a:rPr lang="en-US" sz="3600" dirty="0" smtClean="0"/>
              <a:t> 	 	</a:t>
            </a:r>
            <a:r>
              <a:rPr lang="en-US" sz="3600" b="1" dirty="0" smtClean="0"/>
              <a:t> </a:t>
            </a:r>
            <a:endParaRPr lang="en-US" sz="3600" dirty="0" smtClean="0"/>
          </a:p>
          <a:p>
            <a:pPr lvl="1">
              <a:buNone/>
            </a:pPr>
            <a:r>
              <a:rPr lang="en-US" sz="3600" dirty="0" smtClean="0"/>
              <a:t>ITM Students </a:t>
            </a:r>
            <a:r>
              <a:rPr lang="en-US" dirty="0" smtClean="0"/>
              <a:t> 	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398B82-4CF5-4788-9950-6307ABE6C18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High School Student ICT Career Choice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86200" y="4507468"/>
            <a:ext cx="4572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33800" y="4608493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Strongly Disagree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4608493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Strongly </a:t>
            </a:r>
            <a:r>
              <a:rPr lang="en-US" sz="1600" dirty="0"/>
              <a:t>A</a:t>
            </a:r>
            <a:r>
              <a:rPr lang="en-US" sz="1600" dirty="0" smtClean="0"/>
              <a:t>gree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4684693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Neutral</a:t>
            </a:r>
            <a:endParaRPr lang="en-US" sz="1600" dirty="0"/>
          </a:p>
        </p:txBody>
      </p:sp>
      <p:sp>
        <p:nvSpPr>
          <p:cNvPr id="10" name="Isosceles Triangle 9"/>
          <p:cNvSpPr/>
          <p:nvPr/>
        </p:nvSpPr>
        <p:spPr>
          <a:xfrm>
            <a:off x="4419600" y="4953000"/>
            <a:ext cx="1143000" cy="60960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 flipV="1">
            <a:off x="6096000" y="3733800"/>
            <a:ext cx="1143000" cy="60960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00800" y="36576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3.5, 3.6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24400" y="49924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2.3</a:t>
            </a:r>
          </a:p>
          <a:p>
            <a:r>
              <a:rPr lang="en-US" dirty="0" smtClean="0"/>
              <a:t>1.9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found – 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“For ICT programs students should have strong interests and capabilities in </a:t>
            </a:r>
            <a:r>
              <a:rPr lang="en-US" dirty="0" err="1" smtClean="0"/>
              <a:t>maths</a:t>
            </a:r>
            <a:r>
              <a:rPr lang="en-US" dirty="0" smtClean="0"/>
              <a:t> and sciences”</a:t>
            </a:r>
          </a:p>
          <a:p>
            <a:pPr lvl="1"/>
            <a:r>
              <a:rPr lang="en-US" dirty="0" smtClean="0"/>
              <a:t>Counsellors 	 	</a:t>
            </a:r>
            <a:r>
              <a:rPr lang="en-US" b="1" dirty="0" smtClean="0"/>
              <a:t>77% </a:t>
            </a:r>
            <a:r>
              <a:rPr lang="en-US" dirty="0" smtClean="0"/>
              <a:t>agree or strongly agree</a:t>
            </a:r>
          </a:p>
          <a:p>
            <a:pPr lvl="1"/>
            <a:r>
              <a:rPr lang="en-US" dirty="0" smtClean="0"/>
              <a:t>ITM Students  	</a:t>
            </a:r>
            <a:r>
              <a:rPr lang="en-US" b="1" dirty="0" smtClean="0"/>
              <a:t>52% </a:t>
            </a:r>
            <a:r>
              <a:rPr lang="en-US" dirty="0" smtClean="0"/>
              <a:t>agree or strongly agree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398B82-4CF5-4788-9950-6307ABE6C18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High School Student ICT Career Choice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 this mean?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choose ICT programs because they are well paying and secure</a:t>
            </a:r>
          </a:p>
          <a:p>
            <a:r>
              <a:rPr lang="en-US" dirty="0" smtClean="0"/>
              <a:t>Students make their own decisions based on </a:t>
            </a:r>
            <a:r>
              <a:rPr lang="en-US" dirty="0" smtClean="0"/>
              <a:t>their </a:t>
            </a:r>
            <a:r>
              <a:rPr lang="en-US" dirty="0" smtClean="0"/>
              <a:t>perceptions and interests</a:t>
            </a:r>
          </a:p>
          <a:p>
            <a:r>
              <a:rPr lang="en-US" dirty="0" smtClean="0"/>
              <a:t>They may listen </a:t>
            </a:r>
            <a:r>
              <a:rPr lang="en-US" dirty="0" smtClean="0"/>
              <a:t>to </a:t>
            </a:r>
            <a:r>
              <a:rPr lang="en-US" dirty="0" smtClean="0"/>
              <a:t>parents and friends, but rarely to teachers and counsellors</a:t>
            </a:r>
          </a:p>
          <a:p>
            <a:r>
              <a:rPr lang="en-US" dirty="0" smtClean="0"/>
              <a:t>Female students are more influenced by their parents than boys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398B82-4CF5-4788-9950-6307ABE6C18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High School Student ICT Career Choice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Speak and work directly with students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Emphasize to students the earning potential and opportunities to pursue business  careers from ICT foundation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Encourage math studies, but be cautious about expecting top-of-class 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Encourage students to study business in high school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Communicate directly with parents and students emphasizing the potential and earning prospects in ICT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398B82-4CF5-4788-9950-6307ABE6C18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High School Student ICT Career Choice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Speak and work directly with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Industry and academic representatives should be directly in front of and communicating with students</a:t>
            </a:r>
          </a:p>
          <a:p>
            <a:r>
              <a:rPr lang="en-US" dirty="0" smtClean="0"/>
              <a:t>Messages from the source will be more credible if not interpreted by teachers and counsellors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398B82-4CF5-4788-9950-6307ABE6C18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High School Student ICT Career Choice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/>
              <a:t>2. Emphasize the </a:t>
            </a:r>
            <a:r>
              <a:rPr lang="en-US" sz="3100" b="1" dirty="0" smtClean="0"/>
              <a:t>earning potential and opportunities to pursue business  careers from ICT foundation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and their parents see ICT as a career that pays well</a:t>
            </a:r>
          </a:p>
          <a:p>
            <a:r>
              <a:rPr lang="en-US" dirty="0" smtClean="0"/>
              <a:t>Industry and academics should </a:t>
            </a:r>
            <a:r>
              <a:rPr lang="en-US" dirty="0" smtClean="0"/>
              <a:t>d</a:t>
            </a:r>
            <a:r>
              <a:rPr lang="en-US" dirty="0" smtClean="0"/>
              <a:t>iscuss the compensation potential and compare to other professions such as engineering, accounting, and others </a:t>
            </a:r>
          </a:p>
          <a:p>
            <a:r>
              <a:rPr lang="en-US" dirty="0" smtClean="0"/>
              <a:t>Discuss supply and demand trends</a:t>
            </a:r>
          </a:p>
          <a:p>
            <a:r>
              <a:rPr lang="en-US" dirty="0" smtClean="0"/>
              <a:t>Discuss outsourcing and </a:t>
            </a:r>
            <a:r>
              <a:rPr lang="en-US" dirty="0" err="1" smtClean="0"/>
              <a:t>offshoring</a:t>
            </a:r>
            <a:r>
              <a:rPr lang="en-US" dirty="0" smtClean="0"/>
              <a:t> with facts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398B82-4CF5-4788-9950-6307ABE6C18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High School Student ICT Career Choice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Encourage math, be cautious of expecting top-of-class performance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 is required, but top-of-class performance is not necessary for business oriented ICT careers</a:t>
            </a:r>
          </a:p>
          <a:p>
            <a:r>
              <a:rPr lang="en-US" dirty="0" smtClean="0"/>
              <a:t>Women in particular should be encouraged that math should not be a barrier </a:t>
            </a:r>
          </a:p>
          <a:p>
            <a:r>
              <a:rPr lang="en-US" dirty="0" smtClean="0"/>
              <a:t>Computer Science or Computer Engineering may require stronger math skills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398B82-4CF5-4788-9950-6307ABE6C18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High School Student ICT Career Choice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dirty="0" smtClean="0"/>
              <a:t>4. Encourage </a:t>
            </a:r>
            <a:r>
              <a:rPr lang="en-US" dirty="0" smtClean="0"/>
              <a:t>students to study business in high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 is the overwhelming user of ICT </a:t>
            </a:r>
          </a:p>
          <a:p>
            <a:r>
              <a:rPr lang="en-US" dirty="0" smtClean="0"/>
              <a:t>Students should have an understanding of how they will work in the context of the larger organization</a:t>
            </a:r>
          </a:p>
          <a:p>
            <a:r>
              <a:rPr lang="en-US" dirty="0" smtClean="0"/>
              <a:t>Students may follow a career that begins in ICT and moves into other business areas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398B82-4CF5-4788-9950-6307ABE6C18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High School Student ICT Career Choice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/>
              <a:t>5. Communicate </a:t>
            </a:r>
            <a:r>
              <a:rPr lang="en-US" sz="3100" b="1" dirty="0" smtClean="0"/>
              <a:t>directly with parents and </a:t>
            </a:r>
            <a:r>
              <a:rPr lang="en-US" sz="3100" b="1" dirty="0" smtClean="0"/>
              <a:t>students, emphasizing </a:t>
            </a:r>
            <a:r>
              <a:rPr lang="en-US" sz="3100" b="1" dirty="0" smtClean="0"/>
              <a:t>the potential and earning prospects </a:t>
            </a:r>
            <a:r>
              <a:rPr lang="en-US" sz="3100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Parents are the most likely external influencer </a:t>
            </a:r>
          </a:p>
          <a:p>
            <a:r>
              <a:rPr lang="en-US" dirty="0" smtClean="0"/>
              <a:t>A fact based discussion regarding career potential, earnings potential</a:t>
            </a:r>
          </a:p>
          <a:p>
            <a:r>
              <a:rPr lang="en-US" dirty="0" smtClean="0"/>
              <a:t>Bring facts to discuss </a:t>
            </a:r>
            <a:r>
              <a:rPr lang="en-US" dirty="0" err="1" smtClean="0"/>
              <a:t>offshoring</a:t>
            </a:r>
            <a:r>
              <a:rPr lang="en-US" dirty="0" smtClean="0"/>
              <a:t> and boom-&amp;-bust nature of the industry</a:t>
            </a:r>
          </a:p>
          <a:p>
            <a:r>
              <a:rPr lang="en-US" dirty="0" smtClean="0"/>
              <a:t>Young women are more likely to be influenced by their parents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398B82-4CF5-4788-9950-6307ABE6C18A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High School Student ICT Career Choice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problem defined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have others found – literature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Our  approach – methodology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we found – survey results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does this mean?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Recommendations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398B82-4CF5-4788-9950-6307ABE6C18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High School Student ICT Career Choice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2819400"/>
            <a:ext cx="5943600" cy="3306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800" dirty="0" smtClean="0"/>
              <a:t>Thanks ! </a:t>
            </a:r>
            <a:endParaRPr lang="en-US" sz="8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398B82-4CF5-4788-9950-6307ABE6C18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High School Student ICT Career Choice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the 1990s students flocked to </a:t>
            </a:r>
            <a:r>
              <a:rPr lang="en-US" dirty="0" smtClean="0"/>
              <a:t>Information and Communications Technology (ICT) </a:t>
            </a:r>
            <a:r>
              <a:rPr lang="en-US" dirty="0" smtClean="0"/>
              <a:t>programs </a:t>
            </a:r>
          </a:p>
          <a:p>
            <a:r>
              <a:rPr lang="en-US" dirty="0" smtClean="0"/>
              <a:t>Since 2001, the </a:t>
            </a:r>
            <a:r>
              <a:rPr lang="en-US" dirty="0" smtClean="0"/>
              <a:t>fall-off </a:t>
            </a:r>
            <a:r>
              <a:rPr lang="en-US" dirty="0" smtClean="0"/>
              <a:t>in interest and enrollment has exceeded the growth of the 1990s</a:t>
            </a:r>
          </a:p>
          <a:p>
            <a:r>
              <a:rPr lang="en-US" dirty="0" smtClean="0"/>
              <a:t>Long established  trend of </a:t>
            </a:r>
            <a:r>
              <a:rPr lang="en-US" dirty="0" smtClean="0"/>
              <a:t>low female </a:t>
            </a:r>
            <a:r>
              <a:rPr lang="en-US" dirty="0" smtClean="0"/>
              <a:t>enrollments continues</a:t>
            </a:r>
          </a:p>
          <a:p>
            <a:r>
              <a:rPr lang="en-US" dirty="0" smtClean="0"/>
              <a:t>This is an important societal issue as the ICT working population faces significant retirements in the next </a:t>
            </a:r>
            <a:r>
              <a:rPr lang="en-US" dirty="0" smtClean="0"/>
              <a:t>decade </a:t>
            </a:r>
            <a:endParaRPr lang="en-US" dirty="0" smtClean="0"/>
          </a:p>
          <a:p>
            <a:r>
              <a:rPr lang="en-US" dirty="0" smtClean="0"/>
              <a:t>The problem: </a:t>
            </a:r>
            <a:r>
              <a:rPr lang="en-US" b="1" dirty="0" smtClean="0"/>
              <a:t>How do we encourage young students to consider a career in ICT?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398B82-4CF5-4788-9950-6307ABE6C18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High School Student ICT Career Choice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others have found – decline in IS enrollments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“a  generation has  been dissuaded from what  is in reality a very promising career choice” </a:t>
            </a:r>
            <a:r>
              <a:rPr lang="en-US" sz="2000" dirty="0" smtClean="0"/>
              <a:t>Mitchell 2006</a:t>
            </a:r>
          </a:p>
          <a:p>
            <a:r>
              <a:rPr lang="en-US" dirty="0" smtClean="0"/>
              <a:t>Students and parents perceive that there are no jobs in IS – all going offshore to India, because  as Thomas Friedman suggests, “The World is Flat” </a:t>
            </a:r>
          </a:p>
          <a:p>
            <a:r>
              <a:rPr lang="en-US" dirty="0" smtClean="0"/>
              <a:t>Nicholas Carr tells us that “IT Doesn’t Matter” </a:t>
            </a:r>
            <a:endParaRPr lang="en-US" sz="4400" dirty="0" smtClean="0"/>
          </a:p>
          <a:p>
            <a:r>
              <a:rPr lang="en-US" dirty="0" smtClean="0"/>
              <a:t>IS jobs are seen as “nerdy”, “geeky”, just like Dilbert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398B82-4CF5-4788-9950-6307ABE6C18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High School Student ICT Career Choice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others have found – how students choose career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school students are influenced by:</a:t>
            </a:r>
          </a:p>
          <a:p>
            <a:pPr lvl="1"/>
            <a:r>
              <a:rPr lang="en-US" dirty="0" smtClean="0"/>
              <a:t>Role models and key figures (</a:t>
            </a:r>
            <a:r>
              <a:rPr lang="en-US" dirty="0" err="1" smtClean="0"/>
              <a:t>Paa</a:t>
            </a:r>
            <a:r>
              <a:rPr lang="en-US" dirty="0" smtClean="0"/>
              <a:t> &amp; </a:t>
            </a:r>
            <a:r>
              <a:rPr lang="en-US" dirty="0" err="1" smtClean="0"/>
              <a:t>McWhirter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Parents and friends (</a:t>
            </a:r>
            <a:r>
              <a:rPr lang="en-US" dirty="0" err="1" smtClean="0"/>
              <a:t>Alexitch</a:t>
            </a:r>
            <a:r>
              <a:rPr lang="en-US" dirty="0" smtClean="0"/>
              <a:t> et al.) </a:t>
            </a:r>
          </a:p>
          <a:p>
            <a:pPr lvl="1"/>
            <a:r>
              <a:rPr lang="en-US" dirty="0" smtClean="0"/>
              <a:t>Families and professors (Zhang)</a:t>
            </a:r>
          </a:p>
          <a:p>
            <a:pPr lvl="1"/>
            <a:r>
              <a:rPr lang="en-US" dirty="0" smtClean="0"/>
              <a:t>Their own evaluation of outcomes and social pressures – Theory of Reasoned Action (TRA) (Zhang)</a:t>
            </a:r>
          </a:p>
          <a:p>
            <a:pPr lvl="1"/>
            <a:r>
              <a:rPr lang="en-US" dirty="0" smtClean="0"/>
              <a:t>High school counsellors and teachers (</a:t>
            </a:r>
            <a:r>
              <a:rPr lang="en-US" dirty="0" err="1" smtClean="0"/>
              <a:t>McInerney</a:t>
            </a:r>
            <a:r>
              <a:rPr lang="en-US" dirty="0" smtClean="0"/>
              <a:t> et al.; Granger et al.)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398B82-4CF5-4788-9950-6307ABE6C18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High School Student ICT Career Choice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 -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surveys </a:t>
            </a:r>
            <a:r>
              <a:rPr lang="en-US" dirty="0" smtClean="0"/>
              <a:t>compared the </a:t>
            </a:r>
            <a:r>
              <a:rPr lang="en-US" dirty="0" smtClean="0"/>
              <a:t>perceptions of counsellors and students re ICT programs and careers</a:t>
            </a:r>
          </a:p>
          <a:p>
            <a:pPr lvl="1"/>
            <a:r>
              <a:rPr lang="en-US" dirty="0" smtClean="0"/>
              <a:t>111 </a:t>
            </a:r>
            <a:r>
              <a:rPr lang="en-US" dirty="0" smtClean="0"/>
              <a:t>counsellor </a:t>
            </a:r>
            <a:r>
              <a:rPr lang="en-US" dirty="0" smtClean="0"/>
              <a:t>responses</a:t>
            </a:r>
          </a:p>
          <a:p>
            <a:pPr lvl="1"/>
            <a:r>
              <a:rPr lang="en-US" dirty="0" smtClean="0"/>
              <a:t>141 </a:t>
            </a:r>
            <a:r>
              <a:rPr lang="en-US" dirty="0" smtClean="0"/>
              <a:t>student </a:t>
            </a:r>
            <a:r>
              <a:rPr lang="en-US" dirty="0" smtClean="0"/>
              <a:t>responses in IT Management program </a:t>
            </a:r>
          </a:p>
          <a:p>
            <a:r>
              <a:rPr lang="en-US" dirty="0" smtClean="0"/>
              <a:t>A related career survey collected 1335 </a:t>
            </a:r>
            <a:r>
              <a:rPr lang="en-US" dirty="0" smtClean="0"/>
              <a:t>s</a:t>
            </a:r>
            <a:r>
              <a:rPr lang="en-US" dirty="0" smtClean="0"/>
              <a:t>tudent </a:t>
            </a:r>
            <a:r>
              <a:rPr lang="en-US" dirty="0" smtClean="0"/>
              <a:t>responses in Business Management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398B82-4CF5-4788-9950-6307ABE6C18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High School Student ICT Career Choice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found – 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“Opportunity to earn above average  income”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sz="3600" dirty="0" smtClean="0"/>
              <a:t>Counsellors</a:t>
            </a:r>
          </a:p>
          <a:p>
            <a:pPr lvl="1">
              <a:buNone/>
            </a:pPr>
            <a:r>
              <a:rPr lang="en-US" sz="3600" dirty="0" smtClean="0"/>
              <a:t> 	 	</a:t>
            </a:r>
            <a:r>
              <a:rPr lang="en-US" sz="3600" b="1" dirty="0" smtClean="0"/>
              <a:t> </a:t>
            </a:r>
            <a:endParaRPr lang="en-US" sz="3600" dirty="0" smtClean="0"/>
          </a:p>
          <a:p>
            <a:pPr lvl="1">
              <a:buNone/>
            </a:pPr>
            <a:r>
              <a:rPr lang="en-US" sz="3600" dirty="0" smtClean="0"/>
              <a:t>ITM Students </a:t>
            </a:r>
            <a:r>
              <a:rPr lang="en-US" dirty="0" smtClean="0"/>
              <a:t> 	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398B82-4CF5-4788-9950-6307ABE6C18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High School Student ICT Career Choice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86200" y="4050268"/>
            <a:ext cx="4572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33800" y="4151293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Strongly Disagree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4151293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Strongly </a:t>
            </a:r>
            <a:r>
              <a:rPr lang="en-US" sz="1600" dirty="0"/>
              <a:t>A</a:t>
            </a:r>
            <a:r>
              <a:rPr lang="en-US" sz="1600" dirty="0" smtClean="0"/>
              <a:t>gree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4227493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Neutral</a:t>
            </a:r>
            <a:endParaRPr lang="en-US" sz="1600" dirty="0"/>
          </a:p>
        </p:txBody>
      </p:sp>
      <p:sp>
        <p:nvSpPr>
          <p:cNvPr id="10" name="Isosceles Triangle 9"/>
          <p:cNvSpPr/>
          <p:nvPr/>
        </p:nvSpPr>
        <p:spPr>
          <a:xfrm>
            <a:off x="7010400" y="4495800"/>
            <a:ext cx="1143000" cy="60960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 flipV="1">
            <a:off x="7162800" y="3276600"/>
            <a:ext cx="1143000" cy="60960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67600" y="32882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4.15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15200" y="46598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4.05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found – 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“Foundation in a core business discipline that could be used in any large organization”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sz="3600" dirty="0" smtClean="0"/>
              <a:t>Counsellors</a:t>
            </a:r>
          </a:p>
          <a:p>
            <a:pPr lvl="1">
              <a:buNone/>
            </a:pPr>
            <a:r>
              <a:rPr lang="en-US" sz="3600" dirty="0" smtClean="0"/>
              <a:t> 	 	</a:t>
            </a:r>
            <a:r>
              <a:rPr lang="en-US" sz="3600" b="1" dirty="0" smtClean="0"/>
              <a:t> </a:t>
            </a:r>
            <a:endParaRPr lang="en-US" sz="3600" dirty="0" smtClean="0"/>
          </a:p>
          <a:p>
            <a:pPr lvl="1">
              <a:buNone/>
            </a:pPr>
            <a:r>
              <a:rPr lang="en-US" sz="3600" dirty="0" smtClean="0"/>
              <a:t>ITM Students </a:t>
            </a:r>
            <a:r>
              <a:rPr lang="en-US" dirty="0" smtClean="0"/>
              <a:t> 	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398B82-4CF5-4788-9950-6307ABE6C18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High School Student ICT Career Choice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86200" y="4050268"/>
            <a:ext cx="4572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33800" y="4151293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Strongly Disagree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4151293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Strongly </a:t>
            </a:r>
            <a:r>
              <a:rPr lang="en-US" sz="1600" dirty="0"/>
              <a:t>A</a:t>
            </a:r>
            <a:r>
              <a:rPr lang="en-US" sz="1600" dirty="0" smtClean="0"/>
              <a:t>gree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4227493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Neutral</a:t>
            </a:r>
            <a:endParaRPr lang="en-US" sz="1600" dirty="0"/>
          </a:p>
        </p:txBody>
      </p:sp>
      <p:sp>
        <p:nvSpPr>
          <p:cNvPr id="10" name="Isosceles Triangle 9"/>
          <p:cNvSpPr/>
          <p:nvPr/>
        </p:nvSpPr>
        <p:spPr>
          <a:xfrm>
            <a:off x="7010400" y="4495800"/>
            <a:ext cx="1143000" cy="60960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 flipV="1">
            <a:off x="6858000" y="3276600"/>
            <a:ext cx="1143000" cy="60960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62800" y="32882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.82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15200" y="46598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4.00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found – 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“Factors that  most influence a student’s choice to purse ICT related programs at college or university ”  </a:t>
            </a:r>
          </a:p>
          <a:p>
            <a:r>
              <a:rPr lang="en-US" b="1" u="sng" dirty="0" smtClean="0"/>
              <a:t>Personal</a:t>
            </a:r>
            <a:r>
              <a:rPr lang="en-US" u="sng" dirty="0" smtClean="0"/>
              <a:t> and </a:t>
            </a:r>
            <a:r>
              <a:rPr lang="en-US" b="1" u="sng" dirty="0" smtClean="0"/>
              <a:t>Career Interests</a:t>
            </a:r>
          </a:p>
          <a:p>
            <a:pPr lvl="1">
              <a:buNone/>
            </a:pPr>
            <a:r>
              <a:rPr lang="en-US" sz="3600" dirty="0" smtClean="0"/>
              <a:t>Counsellors</a:t>
            </a:r>
          </a:p>
          <a:p>
            <a:pPr lvl="1">
              <a:buNone/>
            </a:pPr>
            <a:r>
              <a:rPr lang="en-US" sz="3600" dirty="0" smtClean="0"/>
              <a:t> 	 	</a:t>
            </a:r>
            <a:r>
              <a:rPr lang="en-US" sz="3600" b="1" dirty="0" smtClean="0"/>
              <a:t> </a:t>
            </a:r>
            <a:endParaRPr lang="en-US" sz="3600" dirty="0" smtClean="0"/>
          </a:p>
          <a:p>
            <a:pPr lvl="1">
              <a:buNone/>
            </a:pPr>
            <a:r>
              <a:rPr lang="en-US" sz="3600" dirty="0" smtClean="0"/>
              <a:t>ITM Students </a:t>
            </a:r>
            <a:r>
              <a:rPr lang="en-US" dirty="0" smtClean="0"/>
              <a:t> 	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398B82-4CF5-4788-9950-6307ABE6C18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High School Student ICT Career Choice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86200" y="4507468"/>
            <a:ext cx="4572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33800" y="4608493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Strongly Disagree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4608493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Strongly </a:t>
            </a:r>
            <a:r>
              <a:rPr lang="en-US" sz="1600" dirty="0"/>
              <a:t>A</a:t>
            </a:r>
            <a:r>
              <a:rPr lang="en-US" sz="1600" dirty="0" smtClean="0"/>
              <a:t>gree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4684693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Neutral</a:t>
            </a:r>
            <a:endParaRPr lang="en-US" sz="1600" dirty="0"/>
          </a:p>
        </p:txBody>
      </p:sp>
      <p:sp>
        <p:nvSpPr>
          <p:cNvPr id="10" name="Isosceles Triangle 9"/>
          <p:cNvSpPr/>
          <p:nvPr/>
        </p:nvSpPr>
        <p:spPr>
          <a:xfrm>
            <a:off x="7010400" y="4953000"/>
            <a:ext cx="1143000" cy="60960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 flipV="1">
            <a:off x="7239000" y="3733800"/>
            <a:ext cx="1143000" cy="60960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43800" y="37454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15200" y="51170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4.0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990</Words>
  <Application>Microsoft Office PowerPoint</Application>
  <PresentationFormat>On-screen Show (4:3)</PresentationFormat>
  <Paragraphs>178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Identifying Influencers  in High School Student  ICT Career Choice</vt:lpstr>
      <vt:lpstr>Agenda</vt:lpstr>
      <vt:lpstr>The Problem Defined</vt:lpstr>
      <vt:lpstr>What others have found – decline in IS enrollments</vt:lpstr>
      <vt:lpstr>What others have found – how students choose career directions</vt:lpstr>
      <vt:lpstr>Our approach - Methodology</vt:lpstr>
      <vt:lpstr>What we found – Survey results</vt:lpstr>
      <vt:lpstr>What we found – Survey results</vt:lpstr>
      <vt:lpstr>What we found – Survey results</vt:lpstr>
      <vt:lpstr>What we found – Survey results</vt:lpstr>
      <vt:lpstr>What we found – Survey results</vt:lpstr>
      <vt:lpstr>What we found – Survey results</vt:lpstr>
      <vt:lpstr>What does  this mean? </vt:lpstr>
      <vt:lpstr>Recommendations</vt:lpstr>
      <vt:lpstr>1. Speak and work directly with students</vt:lpstr>
      <vt:lpstr>2. Emphasize the earning potential and opportunities to pursue business  careers from ICT foundation</vt:lpstr>
      <vt:lpstr>3. Encourage math, be cautious of expecting top-of-class performance </vt:lpstr>
      <vt:lpstr>4. Encourage students to study business in high school</vt:lpstr>
      <vt:lpstr>5. Communicate directly with parents and students, emphasizing the potential and earning prospects  </vt:lpstr>
      <vt:lpstr>Slide 20</vt:lpstr>
    </vt:vector>
  </TitlesOfParts>
  <Company>Ryerson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Influencers  in High School Student  ICT Career Choice</dc:title>
  <dc:creator>rbabin</dc:creator>
  <cp:lastModifiedBy>rbabin</cp:lastModifiedBy>
  <cp:revision>16</cp:revision>
  <dcterms:created xsi:type="dcterms:W3CDTF">2008-11-06T23:23:33Z</dcterms:created>
  <dcterms:modified xsi:type="dcterms:W3CDTF">2008-11-07T12:47:47Z</dcterms:modified>
</cp:coreProperties>
</file>